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315" r:id="rId3"/>
    <p:sldId id="316" r:id="rId4"/>
    <p:sldId id="317" r:id="rId5"/>
    <p:sldId id="318" r:id="rId6"/>
    <p:sldId id="319" r:id="rId7"/>
    <p:sldId id="320" r:id="rId8"/>
    <p:sldId id="321" r:id="rId9"/>
    <p:sldId id="322" r:id="rId10"/>
    <p:sldId id="323" r:id="rId11"/>
    <p:sldId id="324" r:id="rId12"/>
    <p:sldId id="325" r:id="rId13"/>
    <p:sldId id="326" r:id="rId14"/>
    <p:sldId id="281" r:id="rId15"/>
    <p:sldId id="282" r:id="rId16"/>
    <p:sldId id="283" r:id="rId17"/>
    <p:sldId id="284" r:id="rId18"/>
    <p:sldId id="286" r:id="rId19"/>
    <p:sldId id="285" r:id="rId20"/>
    <p:sldId id="287" r:id="rId21"/>
    <p:sldId id="288" r:id="rId22"/>
    <p:sldId id="289" r:id="rId23"/>
    <p:sldId id="290" r:id="rId24"/>
    <p:sldId id="327" r:id="rId25"/>
    <p:sldId id="328" r:id="rId26"/>
    <p:sldId id="329" r:id="rId27"/>
    <p:sldId id="330" r:id="rId28"/>
    <p:sldId id="331" r:id="rId29"/>
    <p:sldId id="332" r:id="rId30"/>
    <p:sldId id="333" r:id="rId31"/>
  </p:sldIdLst>
  <p:sldSz cx="12192000" cy="6858000"/>
  <p:notesSz cx="6797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7DA000-5711-4E2C-B939-040369555583}">
          <p14:sldIdLst>
            <p14:sldId id="256"/>
            <p14:sldId id="315"/>
            <p14:sldId id="316"/>
            <p14:sldId id="317"/>
            <p14:sldId id="318"/>
            <p14:sldId id="319"/>
            <p14:sldId id="320"/>
            <p14:sldId id="321"/>
            <p14:sldId id="322"/>
            <p14:sldId id="323"/>
            <p14:sldId id="324"/>
            <p14:sldId id="325"/>
            <p14:sldId id="326"/>
            <p14:sldId id="281"/>
            <p14:sldId id="282"/>
            <p14:sldId id="283"/>
            <p14:sldId id="284"/>
            <p14:sldId id="286"/>
            <p14:sldId id="285"/>
            <p14:sldId id="287"/>
            <p14:sldId id="288"/>
            <p14:sldId id="289"/>
            <p14:sldId id="290"/>
            <p14:sldId id="327"/>
            <p14:sldId id="328"/>
            <p14:sldId id="329"/>
            <p14:sldId id="330"/>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3333FF"/>
    <a:srgbClr val="E7E4DF"/>
    <a:srgbClr val="FFD09F"/>
    <a:srgbClr val="FFCE9D"/>
    <a:srgbClr val="6C5200"/>
    <a:srgbClr val="E4E1DC"/>
    <a:srgbClr val="ECE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85240" autoAdjust="0"/>
  </p:normalViewPr>
  <p:slideViewPr>
    <p:cSldViewPr snapToGrid="0">
      <p:cViewPr varScale="1">
        <p:scale>
          <a:sx n="63" d="100"/>
          <a:sy n="63" d="100"/>
        </p:scale>
        <p:origin x="120" y="72"/>
      </p:cViewPr>
      <p:guideLst/>
    </p:cSldViewPr>
  </p:slideViewPr>
  <p:outlineViewPr>
    <p:cViewPr>
      <p:scale>
        <a:sx n="33" d="100"/>
        <a:sy n="33" d="100"/>
      </p:scale>
      <p:origin x="0" y="-1865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215"/>
          </a:xfrm>
          <a:prstGeom prst="rect">
            <a:avLst/>
          </a:prstGeom>
        </p:spPr>
        <p:txBody>
          <a:bodyPr vert="horz" lIns="91420" tIns="45711" rIns="91420" bIns="45711" rtlCol="0"/>
          <a:lstStyle>
            <a:lvl1pPr algn="l">
              <a:defRPr sz="1200"/>
            </a:lvl1pPr>
          </a:lstStyle>
          <a:p>
            <a:endParaRPr lang="zh-CN" altLang="en-US"/>
          </a:p>
        </p:txBody>
      </p:sp>
      <p:sp>
        <p:nvSpPr>
          <p:cNvPr id="3" name="日期占位符 2"/>
          <p:cNvSpPr>
            <a:spLocks noGrp="1"/>
          </p:cNvSpPr>
          <p:nvPr>
            <p:ph type="dt" idx="1"/>
          </p:nvPr>
        </p:nvSpPr>
        <p:spPr>
          <a:xfrm>
            <a:off x="3850446" y="1"/>
            <a:ext cx="2945659" cy="498215"/>
          </a:xfrm>
          <a:prstGeom prst="rect">
            <a:avLst/>
          </a:prstGeom>
        </p:spPr>
        <p:txBody>
          <a:bodyPr vert="horz" lIns="91420" tIns="45711" rIns="91420" bIns="45711" rtlCol="0"/>
          <a:lstStyle>
            <a:lvl1pPr algn="r">
              <a:defRPr sz="1200"/>
            </a:lvl1pPr>
          </a:lstStyle>
          <a:p>
            <a:fld id="{62921E22-5363-4267-BCD8-21E898F00B98}" type="datetimeFigureOut">
              <a:rPr lang="zh-CN" altLang="en-US" smtClean="0"/>
              <a:t>2020/12/7</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20" tIns="45711" rIns="91420" bIns="45711" rtlCol="0" anchor="ctr"/>
          <a:lstStyle/>
          <a:p>
            <a:endParaRPr lang="zh-CN" altLang="en-US"/>
          </a:p>
        </p:txBody>
      </p:sp>
      <p:sp>
        <p:nvSpPr>
          <p:cNvPr id="5" name="备注占位符 4"/>
          <p:cNvSpPr>
            <a:spLocks noGrp="1"/>
          </p:cNvSpPr>
          <p:nvPr>
            <p:ph type="body" sz="quarter" idx="3"/>
          </p:nvPr>
        </p:nvSpPr>
        <p:spPr>
          <a:xfrm>
            <a:off x="679768" y="4778725"/>
            <a:ext cx="5438140" cy="3909865"/>
          </a:xfrm>
          <a:prstGeom prst="rect">
            <a:avLst/>
          </a:prstGeom>
        </p:spPr>
        <p:txBody>
          <a:bodyPr vert="horz" lIns="91420" tIns="45711" rIns="91420" bIns="4571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31602"/>
            <a:ext cx="2945659" cy="498215"/>
          </a:xfrm>
          <a:prstGeom prst="rect">
            <a:avLst/>
          </a:prstGeom>
        </p:spPr>
        <p:txBody>
          <a:bodyPr vert="horz" lIns="91420" tIns="45711" rIns="91420" bIns="4571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6" y="9431602"/>
            <a:ext cx="2945659" cy="498215"/>
          </a:xfrm>
          <a:prstGeom prst="rect">
            <a:avLst/>
          </a:prstGeom>
        </p:spPr>
        <p:txBody>
          <a:bodyPr vert="horz" lIns="91420" tIns="45711" rIns="91420" bIns="45711" rtlCol="0" anchor="b"/>
          <a:lstStyle>
            <a:lvl1pPr algn="r">
              <a:defRPr sz="1200"/>
            </a:lvl1pPr>
          </a:lstStyle>
          <a:p>
            <a:fld id="{BF87C50E-DBC6-4BF2-965B-4A7CC4E3EA22}" type="slidenum">
              <a:rPr lang="zh-CN" altLang="en-US" smtClean="0"/>
              <a:t>‹#›</a:t>
            </a:fld>
            <a:endParaRPr lang="zh-CN" altLang="en-US"/>
          </a:p>
        </p:txBody>
      </p:sp>
    </p:spTree>
    <p:extLst>
      <p:ext uri="{BB962C8B-B14F-4D97-AF65-F5344CB8AC3E}">
        <p14:creationId xmlns:p14="http://schemas.microsoft.com/office/powerpoint/2010/main" val="3655558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a:t>
            </a:fld>
            <a:endParaRPr lang="zh-CN" altLang="en-US"/>
          </a:p>
        </p:txBody>
      </p:sp>
    </p:spTree>
    <p:extLst>
      <p:ext uri="{BB962C8B-B14F-4D97-AF65-F5344CB8AC3E}">
        <p14:creationId xmlns:p14="http://schemas.microsoft.com/office/powerpoint/2010/main" val="189289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10</a:t>
            </a:fld>
            <a:endParaRPr lang="zh-CN" altLang="en-US"/>
          </a:p>
        </p:txBody>
      </p:sp>
    </p:spTree>
    <p:extLst>
      <p:ext uri="{BB962C8B-B14F-4D97-AF65-F5344CB8AC3E}">
        <p14:creationId xmlns:p14="http://schemas.microsoft.com/office/powerpoint/2010/main" val="425803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11</a:t>
            </a:fld>
            <a:endParaRPr lang="zh-CN" altLang="en-US"/>
          </a:p>
        </p:txBody>
      </p:sp>
    </p:spTree>
    <p:extLst>
      <p:ext uri="{BB962C8B-B14F-4D97-AF65-F5344CB8AC3E}">
        <p14:creationId xmlns:p14="http://schemas.microsoft.com/office/powerpoint/2010/main" val="50955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12</a:t>
            </a:fld>
            <a:endParaRPr lang="zh-CN" altLang="en-US"/>
          </a:p>
        </p:txBody>
      </p:sp>
    </p:spTree>
    <p:extLst>
      <p:ext uri="{BB962C8B-B14F-4D97-AF65-F5344CB8AC3E}">
        <p14:creationId xmlns:p14="http://schemas.microsoft.com/office/powerpoint/2010/main" val="405881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13</a:t>
            </a:fld>
            <a:endParaRPr lang="zh-CN" altLang="en-US"/>
          </a:p>
        </p:txBody>
      </p:sp>
    </p:spTree>
    <p:extLst>
      <p:ext uri="{BB962C8B-B14F-4D97-AF65-F5344CB8AC3E}">
        <p14:creationId xmlns:p14="http://schemas.microsoft.com/office/powerpoint/2010/main" val="1453066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14</a:t>
            </a:fld>
            <a:endParaRPr lang="zh-CN" altLang="en-US"/>
          </a:p>
        </p:txBody>
      </p:sp>
    </p:spTree>
    <p:extLst>
      <p:ext uri="{BB962C8B-B14F-4D97-AF65-F5344CB8AC3E}">
        <p14:creationId xmlns:p14="http://schemas.microsoft.com/office/powerpoint/2010/main" val="424056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15</a:t>
            </a:fld>
            <a:endParaRPr lang="zh-CN" altLang="en-US"/>
          </a:p>
        </p:txBody>
      </p:sp>
    </p:spTree>
    <p:extLst>
      <p:ext uri="{BB962C8B-B14F-4D97-AF65-F5344CB8AC3E}">
        <p14:creationId xmlns:p14="http://schemas.microsoft.com/office/powerpoint/2010/main" val="218145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16</a:t>
            </a:fld>
            <a:endParaRPr lang="zh-CN" altLang="en-US"/>
          </a:p>
        </p:txBody>
      </p:sp>
    </p:spTree>
    <p:extLst>
      <p:ext uri="{BB962C8B-B14F-4D97-AF65-F5344CB8AC3E}">
        <p14:creationId xmlns:p14="http://schemas.microsoft.com/office/powerpoint/2010/main" val="280244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17</a:t>
            </a:fld>
            <a:endParaRPr lang="zh-CN" altLang="en-US"/>
          </a:p>
        </p:txBody>
      </p:sp>
    </p:spTree>
    <p:extLst>
      <p:ext uri="{BB962C8B-B14F-4D97-AF65-F5344CB8AC3E}">
        <p14:creationId xmlns:p14="http://schemas.microsoft.com/office/powerpoint/2010/main" val="126524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18</a:t>
            </a:fld>
            <a:endParaRPr lang="zh-CN" altLang="en-US"/>
          </a:p>
        </p:txBody>
      </p:sp>
    </p:spTree>
    <p:extLst>
      <p:ext uri="{BB962C8B-B14F-4D97-AF65-F5344CB8AC3E}">
        <p14:creationId xmlns:p14="http://schemas.microsoft.com/office/powerpoint/2010/main" val="817669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19</a:t>
            </a:fld>
            <a:endParaRPr lang="zh-CN" altLang="en-US"/>
          </a:p>
        </p:txBody>
      </p:sp>
    </p:spTree>
    <p:extLst>
      <p:ext uri="{BB962C8B-B14F-4D97-AF65-F5344CB8AC3E}">
        <p14:creationId xmlns:p14="http://schemas.microsoft.com/office/powerpoint/2010/main" val="272831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a:t>
            </a:fld>
            <a:endParaRPr lang="zh-CN" altLang="en-US"/>
          </a:p>
        </p:txBody>
      </p:sp>
    </p:spTree>
    <p:extLst>
      <p:ext uri="{BB962C8B-B14F-4D97-AF65-F5344CB8AC3E}">
        <p14:creationId xmlns:p14="http://schemas.microsoft.com/office/powerpoint/2010/main" val="1141780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20</a:t>
            </a:fld>
            <a:endParaRPr lang="zh-CN" altLang="en-US"/>
          </a:p>
        </p:txBody>
      </p:sp>
    </p:spTree>
    <p:extLst>
      <p:ext uri="{BB962C8B-B14F-4D97-AF65-F5344CB8AC3E}">
        <p14:creationId xmlns:p14="http://schemas.microsoft.com/office/powerpoint/2010/main" val="4032925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21</a:t>
            </a:fld>
            <a:endParaRPr lang="zh-CN" altLang="en-US"/>
          </a:p>
        </p:txBody>
      </p:sp>
    </p:spTree>
    <p:extLst>
      <p:ext uri="{BB962C8B-B14F-4D97-AF65-F5344CB8AC3E}">
        <p14:creationId xmlns:p14="http://schemas.microsoft.com/office/powerpoint/2010/main" val="1815862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22</a:t>
            </a:fld>
            <a:endParaRPr lang="zh-CN" altLang="en-US"/>
          </a:p>
        </p:txBody>
      </p:sp>
    </p:spTree>
    <p:extLst>
      <p:ext uri="{BB962C8B-B14F-4D97-AF65-F5344CB8AC3E}">
        <p14:creationId xmlns:p14="http://schemas.microsoft.com/office/powerpoint/2010/main" val="281176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23</a:t>
            </a:fld>
            <a:endParaRPr lang="zh-CN" altLang="en-US"/>
          </a:p>
        </p:txBody>
      </p:sp>
    </p:spTree>
    <p:extLst>
      <p:ext uri="{BB962C8B-B14F-4D97-AF65-F5344CB8AC3E}">
        <p14:creationId xmlns:p14="http://schemas.microsoft.com/office/powerpoint/2010/main" val="1389543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24</a:t>
            </a:fld>
            <a:endParaRPr lang="zh-CN" altLang="en-US"/>
          </a:p>
        </p:txBody>
      </p:sp>
    </p:spTree>
    <p:extLst>
      <p:ext uri="{BB962C8B-B14F-4D97-AF65-F5344CB8AC3E}">
        <p14:creationId xmlns:p14="http://schemas.microsoft.com/office/powerpoint/2010/main" val="279932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25</a:t>
            </a:fld>
            <a:endParaRPr lang="zh-CN" altLang="en-US"/>
          </a:p>
        </p:txBody>
      </p:sp>
    </p:spTree>
    <p:extLst>
      <p:ext uri="{BB962C8B-B14F-4D97-AF65-F5344CB8AC3E}">
        <p14:creationId xmlns:p14="http://schemas.microsoft.com/office/powerpoint/2010/main" val="1241756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26</a:t>
            </a:fld>
            <a:endParaRPr lang="zh-CN" altLang="en-US"/>
          </a:p>
        </p:txBody>
      </p:sp>
    </p:spTree>
    <p:extLst>
      <p:ext uri="{BB962C8B-B14F-4D97-AF65-F5344CB8AC3E}">
        <p14:creationId xmlns:p14="http://schemas.microsoft.com/office/powerpoint/2010/main" val="3215924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27</a:t>
            </a:fld>
            <a:endParaRPr lang="zh-CN" altLang="en-US"/>
          </a:p>
        </p:txBody>
      </p:sp>
    </p:spTree>
    <p:extLst>
      <p:ext uri="{BB962C8B-B14F-4D97-AF65-F5344CB8AC3E}">
        <p14:creationId xmlns:p14="http://schemas.microsoft.com/office/powerpoint/2010/main" val="2429180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28</a:t>
            </a:fld>
            <a:endParaRPr lang="zh-CN" altLang="en-US"/>
          </a:p>
        </p:txBody>
      </p:sp>
    </p:spTree>
    <p:extLst>
      <p:ext uri="{BB962C8B-B14F-4D97-AF65-F5344CB8AC3E}">
        <p14:creationId xmlns:p14="http://schemas.microsoft.com/office/powerpoint/2010/main" val="2795132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29</a:t>
            </a:fld>
            <a:endParaRPr lang="zh-CN" altLang="en-US"/>
          </a:p>
        </p:txBody>
      </p:sp>
    </p:spTree>
    <p:extLst>
      <p:ext uri="{BB962C8B-B14F-4D97-AF65-F5344CB8AC3E}">
        <p14:creationId xmlns:p14="http://schemas.microsoft.com/office/powerpoint/2010/main" val="10025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a:t>
            </a:fld>
            <a:endParaRPr lang="zh-CN" altLang="en-US"/>
          </a:p>
        </p:txBody>
      </p:sp>
    </p:spTree>
    <p:extLst>
      <p:ext uri="{BB962C8B-B14F-4D97-AF65-F5344CB8AC3E}">
        <p14:creationId xmlns:p14="http://schemas.microsoft.com/office/powerpoint/2010/main" val="2042071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30</a:t>
            </a:fld>
            <a:endParaRPr lang="zh-CN" altLang="en-US"/>
          </a:p>
        </p:txBody>
      </p:sp>
    </p:spTree>
    <p:extLst>
      <p:ext uri="{BB962C8B-B14F-4D97-AF65-F5344CB8AC3E}">
        <p14:creationId xmlns:p14="http://schemas.microsoft.com/office/powerpoint/2010/main" val="3626043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4</a:t>
            </a:fld>
            <a:endParaRPr lang="zh-CN" altLang="en-US"/>
          </a:p>
        </p:txBody>
      </p:sp>
    </p:spTree>
    <p:extLst>
      <p:ext uri="{BB962C8B-B14F-4D97-AF65-F5344CB8AC3E}">
        <p14:creationId xmlns:p14="http://schemas.microsoft.com/office/powerpoint/2010/main" val="67008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5</a:t>
            </a:fld>
            <a:endParaRPr lang="zh-CN" altLang="en-US"/>
          </a:p>
        </p:txBody>
      </p:sp>
    </p:spTree>
    <p:extLst>
      <p:ext uri="{BB962C8B-B14F-4D97-AF65-F5344CB8AC3E}">
        <p14:creationId xmlns:p14="http://schemas.microsoft.com/office/powerpoint/2010/main" val="390528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6</a:t>
            </a:fld>
            <a:endParaRPr lang="zh-CN" altLang="en-US"/>
          </a:p>
        </p:txBody>
      </p:sp>
    </p:spTree>
    <p:extLst>
      <p:ext uri="{BB962C8B-B14F-4D97-AF65-F5344CB8AC3E}">
        <p14:creationId xmlns:p14="http://schemas.microsoft.com/office/powerpoint/2010/main" val="154098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7</a:t>
            </a:fld>
            <a:endParaRPr lang="zh-CN" altLang="en-US"/>
          </a:p>
        </p:txBody>
      </p:sp>
    </p:spTree>
    <p:extLst>
      <p:ext uri="{BB962C8B-B14F-4D97-AF65-F5344CB8AC3E}">
        <p14:creationId xmlns:p14="http://schemas.microsoft.com/office/powerpoint/2010/main" val="314045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8</a:t>
            </a:fld>
            <a:endParaRPr lang="zh-CN" altLang="en-US"/>
          </a:p>
        </p:txBody>
      </p:sp>
    </p:spTree>
    <p:extLst>
      <p:ext uri="{BB962C8B-B14F-4D97-AF65-F5344CB8AC3E}">
        <p14:creationId xmlns:p14="http://schemas.microsoft.com/office/powerpoint/2010/main" val="2721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87C50E-DBC6-4BF2-965B-4A7CC4E3EA22}" type="slidenum">
              <a:rPr lang="zh-CN" altLang="en-US" smtClean="0"/>
              <a:t>9</a:t>
            </a:fld>
            <a:endParaRPr lang="zh-CN" altLang="en-US"/>
          </a:p>
        </p:txBody>
      </p:sp>
    </p:spTree>
    <p:extLst>
      <p:ext uri="{BB962C8B-B14F-4D97-AF65-F5344CB8AC3E}">
        <p14:creationId xmlns:p14="http://schemas.microsoft.com/office/powerpoint/2010/main" val="261816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3FE55A-F96C-486D-B915-F9C8C9231B94}" type="datetime1">
              <a:rPr lang="zh-CN" altLang="en-US" smtClean="0"/>
              <a:t>2020/12/7</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621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185FB8-F17D-44DB-834B-83F55ECE65C1}" type="datetime1">
              <a:rPr lang="zh-CN" altLang="en-US" smtClean="0"/>
              <a:t>2020/12/7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6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E6D9028-82D8-44B8-AE27-5220958781CA}" type="datetime1">
              <a:rPr lang="zh-CN" altLang="en-US" smtClean="0"/>
              <a:t>2020/12/7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2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842FEF0-5E0F-493B-9B73-8E91266801F1}" type="datetime1">
              <a:rPr lang="zh-CN" altLang="en-US" smtClean="0"/>
              <a:t>2020/12/7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36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C1F088-CAF9-487B-88AA-7A109C327D0D}" type="datetime1">
              <a:rPr lang="zh-CN" altLang="en-US" smtClean="0"/>
              <a:t>2020/12/7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8EE2D7C-ED57-4821-82D4-008477E05330}" type="datetime1">
              <a:rPr lang="zh-CN" altLang="en-US" smtClean="0"/>
              <a:t>2020/12/7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8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A38C40A-6390-418A-ACDD-627770A14607}" type="datetime1">
              <a:rPr lang="zh-CN" altLang="en-US" smtClean="0"/>
              <a:t>2020/12/7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834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A6F4AF-195B-4EFB-8AE1-95EFF0CD6488}" type="datetime1">
              <a:rPr lang="zh-CN" altLang="en-US" smtClean="0"/>
              <a:t>2020/12/7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154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D4613-C87B-48E8-B234-B360D25CA9FB}" type="datetime1">
              <a:rPr lang="zh-CN" altLang="en-US" smtClean="0"/>
              <a:t>2020/12/7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08A6B1-A78C-47EB-92DF-8648CDD76AF2}" type="slidenum">
              <a:rPr lang="zh-CN" altLang="en-US" smtClean="0"/>
              <a:t>‹#›</a:t>
            </a:fld>
            <a:endParaRPr lang="zh-CN" altLang="en-US"/>
          </a:p>
        </p:txBody>
      </p:sp>
    </p:spTree>
    <p:extLst>
      <p:ext uri="{BB962C8B-B14F-4D97-AF65-F5344CB8AC3E}">
        <p14:creationId xmlns:p14="http://schemas.microsoft.com/office/powerpoint/2010/main" val="32378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A0B1F4-C9B9-4C4F-A309-7AA23C72DD94}" type="datetime1">
              <a:rPr lang="zh-CN" altLang="en-US" smtClean="0"/>
              <a:t>2020/12/7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169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8AD3041-72E0-4445-BD62-B853EEF3A89F}" type="datetime1">
              <a:rPr lang="zh-CN" altLang="en-US" smtClean="0"/>
              <a:t>2020/12/7</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9C08A6B1-A78C-47EB-92DF-8648CDD76AF2}"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12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BF391A-CCBC-4E56-B21B-2794295EE278}" type="datetime1">
              <a:rPr lang="zh-CN" altLang="en-US" smtClean="0"/>
              <a:t>2020/12/7</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C08A6B1-A78C-47EB-92DF-8648CDD76AF2}"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1B334F-B178-4543-8300-F0D524414D4B}"/>
              </a:ext>
            </a:extLst>
          </p:cNvPr>
          <p:cNvSpPr>
            <a:spLocks noGrp="1"/>
          </p:cNvSpPr>
          <p:nvPr>
            <p:ph type="ctrTitle"/>
          </p:nvPr>
        </p:nvSpPr>
        <p:spPr/>
        <p:txBody>
          <a:bodyPr/>
          <a:lstStyle/>
          <a:p>
            <a:r>
              <a:rPr lang="zh-CN" altLang="en-US" dirty="0">
                <a:latin typeface="华文彩云" panose="02010800040101010101" pitchFamily="2" charset="-122"/>
                <a:ea typeface="华文彩云" panose="02010800040101010101" pitchFamily="2" charset="-122"/>
              </a:rPr>
              <a:t>数据结构</a:t>
            </a:r>
          </a:p>
        </p:txBody>
      </p:sp>
      <p:sp>
        <p:nvSpPr>
          <p:cNvPr id="3" name="副标题 2">
            <a:extLst>
              <a:ext uri="{FF2B5EF4-FFF2-40B4-BE49-F238E27FC236}">
                <a16:creationId xmlns:a16="http://schemas.microsoft.com/office/drawing/2014/main" xmlns="" id="{C22CC6DF-7265-460A-95BC-7F39BEC9F654}"/>
              </a:ext>
            </a:extLst>
          </p:cNvPr>
          <p:cNvSpPr>
            <a:spLocks noGrp="1"/>
          </p:cNvSpPr>
          <p:nvPr>
            <p:ph type="subTitle" idx="1"/>
          </p:nvPr>
        </p:nvSpPr>
        <p:spPr>
          <a:xfrm>
            <a:off x="2417780" y="3531204"/>
            <a:ext cx="8637072" cy="1683976"/>
          </a:xfrm>
        </p:spPr>
        <p:txBody>
          <a:bodyPr>
            <a:normAutofit/>
          </a:bodyPr>
          <a:lstStyle/>
          <a:p>
            <a:r>
              <a:rPr lang="zh-CN" altLang="en-US" sz="5400" dirty="0">
                <a:latin typeface="华文隶书" panose="02010800040101010101" pitchFamily="2" charset="-122"/>
                <a:ea typeface="华文隶书" panose="02010800040101010101" pitchFamily="2" charset="-122"/>
              </a:rPr>
              <a:t>查找</a:t>
            </a:r>
            <a:r>
              <a:rPr lang="zh-CN" altLang="en-US" sz="5400" dirty="0">
                <a:latin typeface="华文仿宋" panose="02010600040101010101" pitchFamily="2" charset="-122"/>
                <a:ea typeface="华文仿宋" panose="02010600040101010101" pitchFamily="2" charset="-122"/>
              </a:rPr>
              <a:t>（二）</a:t>
            </a:r>
            <a:endParaRPr lang="en-US" altLang="zh-CN" sz="5400" dirty="0">
              <a:latin typeface="华文仿宋" panose="02010600040101010101" pitchFamily="2" charset="-122"/>
              <a:ea typeface="华文仿宋" panose="02010600040101010101" pitchFamily="2" charset="-122"/>
            </a:endParaRPr>
          </a:p>
        </p:txBody>
      </p:sp>
      <p:sp>
        <p:nvSpPr>
          <p:cNvPr id="4" name="矩形 3">
            <a:extLst>
              <a:ext uri="{FF2B5EF4-FFF2-40B4-BE49-F238E27FC236}">
                <a16:creationId xmlns:a16="http://schemas.microsoft.com/office/drawing/2014/main" xmlns="" id="{CEFD706D-70F1-496E-937C-E15DF8F123D9}"/>
              </a:ext>
            </a:extLst>
          </p:cNvPr>
          <p:cNvSpPr/>
          <p:nvPr/>
        </p:nvSpPr>
        <p:spPr>
          <a:xfrm>
            <a:off x="5796508" y="5308917"/>
            <a:ext cx="4185761" cy="461665"/>
          </a:xfrm>
          <a:prstGeom prst="rect">
            <a:avLst/>
          </a:prstGeom>
        </p:spPr>
        <p:txBody>
          <a:bodyPr wrap="none">
            <a:spAutoFit/>
          </a:bodyPr>
          <a:lstStyle/>
          <a:p>
            <a:r>
              <a:rPr lang="zh-CN" altLang="en-US" sz="2400" dirty="0"/>
              <a:t>深圳大学电子与信息工程学院</a:t>
            </a:r>
          </a:p>
        </p:txBody>
      </p:sp>
      <p:sp>
        <p:nvSpPr>
          <p:cNvPr id="6" name="矩形 5">
            <a:extLst>
              <a:ext uri="{FF2B5EF4-FFF2-40B4-BE49-F238E27FC236}">
                <a16:creationId xmlns:a16="http://schemas.microsoft.com/office/drawing/2014/main" xmlns="" id="{8D2850F7-60AD-406E-8C5A-DAC20EA0B562}"/>
              </a:ext>
            </a:extLst>
          </p:cNvPr>
          <p:cNvSpPr/>
          <p:nvPr/>
        </p:nvSpPr>
        <p:spPr>
          <a:xfrm>
            <a:off x="9908540" y="4940990"/>
            <a:ext cx="1569660"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周飞</a:t>
            </a:r>
          </a:p>
        </p:txBody>
      </p:sp>
    </p:spTree>
    <p:extLst>
      <p:ext uri="{BB962C8B-B14F-4D97-AF65-F5344CB8AC3E}">
        <p14:creationId xmlns:p14="http://schemas.microsoft.com/office/powerpoint/2010/main" val="326552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10</a:t>
            </a:fld>
            <a:endParaRPr lang="zh-CN" altLang="en-US"/>
          </a:p>
        </p:txBody>
      </p:sp>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sp>
        <p:nvSpPr>
          <p:cNvPr id="5" name="矩形 4">
            <a:extLst>
              <a:ext uri="{FF2B5EF4-FFF2-40B4-BE49-F238E27FC236}">
                <a16:creationId xmlns:a16="http://schemas.microsoft.com/office/drawing/2014/main" xmlns="" id="{D250B20F-CD0F-46AD-B7B4-489AB05B1E2D}"/>
              </a:ext>
            </a:extLst>
          </p:cNvPr>
          <p:cNvSpPr/>
          <p:nvPr/>
        </p:nvSpPr>
        <p:spPr>
          <a:xfrm>
            <a:off x="1666474" y="2989152"/>
            <a:ext cx="1415772" cy="584775"/>
          </a:xfrm>
          <a:prstGeom prst="rect">
            <a:avLst/>
          </a:prstGeom>
        </p:spPr>
        <p:txBody>
          <a:bodyPr wrap="none">
            <a:spAutoFit/>
          </a:bodyPr>
          <a:lstStyle/>
          <a:p>
            <a:pPr lvl="0" defTabSz="914400">
              <a:defRPr/>
            </a:pPr>
            <a:r>
              <a:rPr lang="zh-CN" altLang="en-US" sz="3200" dirty="0"/>
              <a:t>查找</a:t>
            </a:r>
            <a:r>
              <a:rPr lang="en-US" altLang="zh-CN" sz="3200" dirty="0"/>
              <a:t>94</a:t>
            </a:r>
            <a:endParaRPr lang="zh-CN" altLang="en-US" sz="3200" dirty="0"/>
          </a:p>
        </p:txBody>
      </p:sp>
      <p:cxnSp>
        <p:nvCxnSpPr>
          <p:cNvPr id="19" name="直接箭头连接符 18">
            <a:extLst>
              <a:ext uri="{FF2B5EF4-FFF2-40B4-BE49-F238E27FC236}">
                <a16:creationId xmlns:a16="http://schemas.microsoft.com/office/drawing/2014/main" xmlns=""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xmlns="" id="{77B770F4-611F-466E-88AA-7402E3D7E713}"/>
              </a:ext>
            </a:extLst>
          </p:cNvPr>
          <p:cNvSpPr/>
          <p:nvPr/>
        </p:nvSpPr>
        <p:spPr>
          <a:xfrm>
            <a:off x="1652297" y="3808496"/>
            <a:ext cx="1415772" cy="584775"/>
          </a:xfrm>
          <a:prstGeom prst="rect">
            <a:avLst/>
          </a:prstGeom>
        </p:spPr>
        <p:txBody>
          <a:bodyPr wrap="none">
            <a:spAutoFit/>
          </a:bodyPr>
          <a:lstStyle/>
          <a:p>
            <a:pPr lvl="0" defTabSz="914400">
              <a:defRPr/>
            </a:pPr>
            <a:r>
              <a:rPr lang="zh-CN" altLang="en-US" sz="3200" dirty="0"/>
              <a:t>插入</a:t>
            </a:r>
            <a:r>
              <a:rPr lang="en-US" altLang="zh-CN" sz="3200" dirty="0"/>
              <a:t>94</a:t>
            </a:r>
            <a:endParaRPr lang="zh-CN" altLang="en-US" sz="3200" dirty="0"/>
          </a:p>
        </p:txBody>
      </p:sp>
      <p:pic>
        <p:nvPicPr>
          <p:cNvPr id="6" name="图片 5">
            <a:extLst>
              <a:ext uri="{FF2B5EF4-FFF2-40B4-BE49-F238E27FC236}">
                <a16:creationId xmlns:a16="http://schemas.microsoft.com/office/drawing/2014/main" xmlns=""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spTree>
    <p:extLst>
      <p:ext uri="{BB962C8B-B14F-4D97-AF65-F5344CB8AC3E}">
        <p14:creationId xmlns:p14="http://schemas.microsoft.com/office/powerpoint/2010/main" val="14241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二、二叉排序树（插入）</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11</a:t>
            </a:fld>
            <a:endParaRPr lang="zh-CN" altLang="en-US"/>
          </a:p>
        </p:txBody>
      </p:sp>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4371" y="2561756"/>
            <a:ext cx="3993527" cy="2961440"/>
          </a:xfrm>
          <a:prstGeom prst="rect">
            <a:avLst/>
          </a:prstGeom>
        </p:spPr>
      </p:pic>
      <p:cxnSp>
        <p:nvCxnSpPr>
          <p:cNvPr id="19" name="直接箭头连接符 18">
            <a:extLst>
              <a:ext uri="{FF2B5EF4-FFF2-40B4-BE49-F238E27FC236}">
                <a16:creationId xmlns:a16="http://schemas.microsoft.com/office/drawing/2014/main" xmlns="" id="{AE7AFBAF-E4AE-4D36-84A3-2E024BE0E843}"/>
              </a:ext>
            </a:extLst>
          </p:cNvPr>
          <p:cNvCxnSpPr>
            <a:cxnSpLocks/>
          </p:cNvCxnSpPr>
          <p:nvPr/>
        </p:nvCxnSpPr>
        <p:spPr>
          <a:xfrm>
            <a:off x="9151139" y="260436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46A20C5E-0FF2-449B-A732-AC923B2FD7B2}"/>
              </a:ext>
            </a:extLst>
          </p:cNvPr>
          <p:cNvCxnSpPr>
            <a:cxnSpLocks/>
          </p:cNvCxnSpPr>
          <p:nvPr/>
        </p:nvCxnSpPr>
        <p:spPr>
          <a:xfrm>
            <a:off x="10028325" y="320475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21F7BE23-70F9-43FF-AD20-83CAA86999B4}"/>
              </a:ext>
            </a:extLst>
          </p:cNvPr>
          <p:cNvCxnSpPr>
            <a:cxnSpLocks/>
          </p:cNvCxnSpPr>
          <p:nvPr/>
        </p:nvCxnSpPr>
        <p:spPr>
          <a:xfrm>
            <a:off x="10679245" y="3667122"/>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xmlns="" id="{F87C4659-CF50-42B8-801A-1C07D59ACCC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8172" y="3900060"/>
            <a:ext cx="778029" cy="625717"/>
          </a:xfrm>
          <a:prstGeom prst="rect">
            <a:avLst/>
          </a:prstGeom>
        </p:spPr>
      </p:pic>
      <p:pic>
        <p:nvPicPr>
          <p:cNvPr id="7" name="图片 6">
            <a:extLst>
              <a:ext uri="{FF2B5EF4-FFF2-40B4-BE49-F238E27FC236}">
                <a16:creationId xmlns:a16="http://schemas.microsoft.com/office/drawing/2014/main" xmlns="" id="{DAAC927D-1EC2-4C6C-8316-EB08701AC4D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9350" y="3138266"/>
            <a:ext cx="6703024" cy="761794"/>
          </a:xfrm>
          <a:prstGeom prst="rect">
            <a:avLst/>
          </a:prstGeom>
        </p:spPr>
      </p:pic>
      <p:pic>
        <p:nvPicPr>
          <p:cNvPr id="10" name="图片 9">
            <a:extLst>
              <a:ext uri="{FF2B5EF4-FFF2-40B4-BE49-F238E27FC236}">
                <a16:creationId xmlns:a16="http://schemas.microsoft.com/office/drawing/2014/main" xmlns="" id="{AF9E4962-E55B-4F45-B54D-2A62FD4035B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212" y="4364440"/>
            <a:ext cx="6995928" cy="1213703"/>
          </a:xfrm>
          <a:prstGeom prst="rect">
            <a:avLst/>
          </a:prstGeom>
        </p:spPr>
      </p:pic>
    </p:spTree>
    <p:extLst>
      <p:ext uri="{BB962C8B-B14F-4D97-AF65-F5344CB8AC3E}">
        <p14:creationId xmlns:p14="http://schemas.microsoft.com/office/powerpoint/2010/main" val="192356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二、二叉排序树（生成）</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12</a:t>
            </a:fld>
            <a:endParaRPr lang="zh-CN" altLang="en-US"/>
          </a:p>
        </p:txBody>
      </p:sp>
      <p:pic>
        <p:nvPicPr>
          <p:cNvPr id="5" name="图片 4">
            <a:extLst>
              <a:ext uri="{FF2B5EF4-FFF2-40B4-BE49-F238E27FC236}">
                <a16:creationId xmlns:a16="http://schemas.microsoft.com/office/drawing/2014/main" xmlns="" id="{FE7812AD-0404-4DF7-9DE9-68866B17AC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060" y="2889197"/>
            <a:ext cx="5448237" cy="679729"/>
          </a:xfrm>
          <a:prstGeom prst="rect">
            <a:avLst/>
          </a:prstGeom>
        </p:spPr>
      </p:pic>
      <p:pic>
        <p:nvPicPr>
          <p:cNvPr id="9" name="图片 8">
            <a:extLst>
              <a:ext uri="{FF2B5EF4-FFF2-40B4-BE49-F238E27FC236}">
                <a16:creationId xmlns:a16="http://schemas.microsoft.com/office/drawing/2014/main" xmlns="" id="{D1068F18-F1A8-46B0-81FE-1D9BCE55020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8610" y="3673864"/>
            <a:ext cx="430544" cy="422019"/>
          </a:xfrm>
          <a:prstGeom prst="rect">
            <a:avLst/>
          </a:prstGeom>
        </p:spPr>
      </p:pic>
      <p:pic>
        <p:nvPicPr>
          <p:cNvPr id="12" name="图片 11">
            <a:extLst>
              <a:ext uri="{FF2B5EF4-FFF2-40B4-BE49-F238E27FC236}">
                <a16:creationId xmlns:a16="http://schemas.microsoft.com/office/drawing/2014/main" xmlns="" id="{D4BA4597-7251-423F-AF89-4FEC611546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8447" y="3586455"/>
            <a:ext cx="7746086" cy="2519975"/>
          </a:xfrm>
          <a:prstGeom prst="rect">
            <a:avLst/>
          </a:prstGeom>
        </p:spPr>
      </p:pic>
    </p:spTree>
    <p:extLst>
      <p:ext uri="{BB962C8B-B14F-4D97-AF65-F5344CB8AC3E}">
        <p14:creationId xmlns:p14="http://schemas.microsoft.com/office/powerpoint/2010/main" val="6895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二、二叉排序树（遍历）</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13</a:t>
            </a:fld>
            <a:endParaRPr lang="zh-CN" altLang="en-US"/>
          </a:p>
        </p:txBody>
      </p:sp>
      <p:pic>
        <p:nvPicPr>
          <p:cNvPr id="6" name="图片 5">
            <a:extLst>
              <a:ext uri="{FF2B5EF4-FFF2-40B4-BE49-F238E27FC236}">
                <a16:creationId xmlns:a16="http://schemas.microsoft.com/office/drawing/2014/main" xmlns="" id="{17D411C4-50CC-4592-A0FC-1F97D486CD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2722" y="3010191"/>
            <a:ext cx="4112695" cy="2936965"/>
          </a:xfrm>
          <a:prstGeom prst="rect">
            <a:avLst/>
          </a:prstGeom>
        </p:spPr>
      </p:pic>
      <p:pic>
        <p:nvPicPr>
          <p:cNvPr id="7" name="图片 6">
            <a:extLst>
              <a:ext uri="{FF2B5EF4-FFF2-40B4-BE49-F238E27FC236}">
                <a16:creationId xmlns:a16="http://schemas.microsoft.com/office/drawing/2014/main" xmlns="" id="{F5767381-7DBA-49FC-9BBC-652890F99EAA}"/>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90964" y="4794271"/>
            <a:ext cx="3109026" cy="432699"/>
          </a:xfrm>
          <a:prstGeom prst="rect">
            <a:avLst/>
          </a:prstGeom>
        </p:spPr>
      </p:pic>
      <p:grpSp>
        <p:nvGrpSpPr>
          <p:cNvPr id="13" name="组合 12">
            <a:extLst>
              <a:ext uri="{FF2B5EF4-FFF2-40B4-BE49-F238E27FC236}">
                <a16:creationId xmlns:a16="http://schemas.microsoft.com/office/drawing/2014/main" xmlns="" id="{6983F9C3-C1E1-4F9A-88B4-86566C01E4D2}"/>
              </a:ext>
            </a:extLst>
          </p:cNvPr>
          <p:cNvGrpSpPr/>
          <p:nvPr/>
        </p:nvGrpSpPr>
        <p:grpSpPr>
          <a:xfrm>
            <a:off x="4790964" y="3419838"/>
            <a:ext cx="4434422" cy="387129"/>
            <a:chOff x="4790964" y="3460317"/>
            <a:chExt cx="4434422" cy="387129"/>
          </a:xfrm>
        </p:grpSpPr>
        <p:pic>
          <p:nvPicPr>
            <p:cNvPr id="10" name="图片 9">
              <a:extLst>
                <a:ext uri="{FF2B5EF4-FFF2-40B4-BE49-F238E27FC236}">
                  <a16:creationId xmlns:a16="http://schemas.microsoft.com/office/drawing/2014/main" xmlns="" id="{EB30B4B4-3FC7-4F7D-883C-BFB381F3FB0F}"/>
                </a:ext>
              </a:extLst>
            </p:cNvPr>
            <p:cNvPicPr>
              <a:picLocks noChangeAspect="1"/>
            </p:cNvPicPr>
            <p:nvPr/>
          </p:nvPicPr>
          <p:blipFill rotWithShape="1">
            <a:blip r:embed="rId5">
              <a:clrChange>
                <a:clrFrom>
                  <a:srgbClr val="FFFFFF"/>
                </a:clrFrom>
                <a:clrTo>
                  <a:srgbClr val="FFFFFF">
                    <a:alpha val="0"/>
                  </a:srgbClr>
                </a:clrTo>
              </a:clrChange>
            </a:blip>
            <a:srcRect l="10487" t="5096"/>
            <a:stretch/>
          </p:blipFill>
          <p:spPr>
            <a:xfrm>
              <a:off x="4790964" y="3460317"/>
              <a:ext cx="3286236" cy="387129"/>
            </a:xfrm>
            <a:prstGeom prst="rect">
              <a:avLst/>
            </a:prstGeom>
          </p:spPr>
        </p:pic>
        <p:pic>
          <p:nvPicPr>
            <p:cNvPr id="11" name="图片 10">
              <a:extLst>
                <a:ext uri="{FF2B5EF4-FFF2-40B4-BE49-F238E27FC236}">
                  <a16:creationId xmlns:a16="http://schemas.microsoft.com/office/drawing/2014/main" xmlns="" id="{63852815-5827-41D6-8402-27ABC45269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77200" y="3460317"/>
              <a:ext cx="1148186" cy="387128"/>
            </a:xfrm>
            <a:prstGeom prst="rect">
              <a:avLst/>
            </a:prstGeom>
          </p:spPr>
        </p:pic>
      </p:grpSp>
      <p:pic>
        <p:nvPicPr>
          <p:cNvPr id="14" name="图片 13">
            <a:extLst>
              <a:ext uri="{FF2B5EF4-FFF2-40B4-BE49-F238E27FC236}">
                <a16:creationId xmlns:a16="http://schemas.microsoft.com/office/drawing/2014/main" xmlns="" id="{D1CCF29D-6F3F-4A75-9ABD-BB6D75EBE0A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792792" y="3871568"/>
            <a:ext cx="6687500" cy="425520"/>
          </a:xfrm>
          <a:prstGeom prst="rect">
            <a:avLst/>
          </a:prstGeom>
        </p:spPr>
      </p:pic>
    </p:spTree>
    <p:extLst>
      <p:ext uri="{BB962C8B-B14F-4D97-AF65-F5344CB8AC3E}">
        <p14:creationId xmlns:p14="http://schemas.microsoft.com/office/powerpoint/2010/main" val="129061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二、二叉排序树（删除）</a:t>
            </a:r>
            <a:endParaRPr lang="en-US" altLang="zh-CN" sz="2800" dirty="0"/>
          </a:p>
          <a:p>
            <a:pPr lvl="1"/>
            <a:r>
              <a:rPr lang="zh-CN" altLang="en-US" sz="2800" dirty="0"/>
              <a:t>要求：</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14</a:t>
            </a:fld>
            <a:endParaRPr lang="zh-CN" altLang="en-US"/>
          </a:p>
        </p:txBody>
      </p:sp>
      <p:pic>
        <p:nvPicPr>
          <p:cNvPr id="10" name="图片 9">
            <a:extLst>
              <a:ext uri="{FF2B5EF4-FFF2-40B4-BE49-F238E27FC236}">
                <a16:creationId xmlns:a16="http://schemas.microsoft.com/office/drawing/2014/main" xmlns="" id="{66EE7088-8DC6-4B42-AF83-8C16F67321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51728" y="3009477"/>
            <a:ext cx="7156640" cy="1294510"/>
          </a:xfrm>
          <a:prstGeom prst="rect">
            <a:avLst/>
          </a:prstGeom>
        </p:spPr>
      </p:pic>
      <p:pic>
        <p:nvPicPr>
          <p:cNvPr id="11" name="图片 10">
            <a:extLst>
              <a:ext uri="{FF2B5EF4-FFF2-40B4-BE49-F238E27FC236}">
                <a16:creationId xmlns:a16="http://schemas.microsoft.com/office/drawing/2014/main" xmlns="" id="{B02D91C7-A7D5-4F36-9170-6A71E1EDE44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651728" y="4597559"/>
            <a:ext cx="6075876" cy="438785"/>
          </a:xfrm>
          <a:prstGeom prst="rect">
            <a:avLst/>
          </a:prstGeom>
        </p:spPr>
      </p:pic>
    </p:spTree>
    <p:extLst>
      <p:ext uri="{BB962C8B-B14F-4D97-AF65-F5344CB8AC3E}">
        <p14:creationId xmlns:p14="http://schemas.microsoft.com/office/powerpoint/2010/main" val="17337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二、二叉排序树（删除）</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15</a:t>
            </a:fld>
            <a:endParaRPr lang="zh-CN" altLang="en-US"/>
          </a:p>
        </p:txBody>
      </p:sp>
      <p:pic>
        <p:nvPicPr>
          <p:cNvPr id="5" name="图片 4">
            <a:extLst>
              <a:ext uri="{FF2B5EF4-FFF2-40B4-BE49-F238E27FC236}">
                <a16:creationId xmlns:a16="http://schemas.microsoft.com/office/drawing/2014/main" xmlns="" id="{B768C3F3-63D4-41B7-8781-F3482804C70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08729" y="2984048"/>
            <a:ext cx="6735359" cy="2735791"/>
          </a:xfrm>
          <a:prstGeom prst="rect">
            <a:avLst/>
          </a:prstGeom>
        </p:spPr>
      </p:pic>
    </p:spTree>
    <p:extLst>
      <p:ext uri="{BB962C8B-B14F-4D97-AF65-F5344CB8AC3E}">
        <p14:creationId xmlns:p14="http://schemas.microsoft.com/office/powerpoint/2010/main" val="359865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0972296" cy="4269600"/>
          </a:xfrm>
        </p:spPr>
        <p:txBody>
          <a:bodyPr>
            <a:normAutofit/>
          </a:bodyPr>
          <a:lstStyle/>
          <a:p>
            <a:r>
              <a:rPr lang="zh-CN" altLang="en-US" sz="2800" dirty="0"/>
              <a:t>二、二叉排序树（删除）</a:t>
            </a:r>
            <a:endParaRPr lang="en-US" altLang="zh-CN" sz="2800" dirty="0"/>
          </a:p>
          <a:p>
            <a:pPr lvl="1"/>
            <a:r>
              <a:rPr lang="en-US" altLang="zh-CN" sz="2600" dirty="0"/>
              <a:t>1. </a:t>
            </a:r>
            <a:r>
              <a:rPr lang="zh-CN" altLang="en-US" sz="2600" dirty="0"/>
              <a:t>被删除结点是叶子结点</a:t>
            </a:r>
            <a:endParaRPr lang="en-US" altLang="zh-CN" sz="2600" dirty="0"/>
          </a:p>
          <a:p>
            <a:pPr lvl="2"/>
            <a:r>
              <a:rPr lang="zh-CN" altLang="en-US" sz="2400" dirty="0"/>
              <a:t>直接删除结点，让其双亲结点指向它的指针</a:t>
            </a:r>
            <a:endParaRPr lang="en-US" altLang="zh-CN" sz="2400" dirty="0"/>
          </a:p>
          <a:p>
            <a:pPr marL="914400" lvl="2" indent="0">
              <a:buNone/>
            </a:pPr>
            <a:r>
              <a:rPr lang="en-US" altLang="zh-CN" sz="2400" dirty="0"/>
              <a:t>    </a:t>
            </a:r>
            <a:r>
              <a:rPr lang="zh-CN" altLang="en-US" sz="2400" dirty="0"/>
              <a:t>变为</a:t>
            </a:r>
            <a:r>
              <a:rPr lang="en-US" altLang="zh-CN" sz="2400" dirty="0"/>
              <a:t>NULL</a:t>
            </a:r>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16</a:t>
            </a:fld>
            <a:endParaRPr lang="zh-CN" altLang="en-US"/>
          </a:p>
        </p:txBody>
      </p:sp>
      <p:pic>
        <p:nvPicPr>
          <p:cNvPr id="6" name="图片 5">
            <a:extLst>
              <a:ext uri="{FF2B5EF4-FFF2-40B4-BE49-F238E27FC236}">
                <a16:creationId xmlns:a16="http://schemas.microsoft.com/office/drawing/2014/main" xmlns="" id="{136821E4-6885-4ADD-8886-69BEFDA3BA62}"/>
              </a:ext>
            </a:extLst>
          </p:cNvPr>
          <p:cNvPicPr>
            <a:picLocks noChangeAspect="1"/>
          </p:cNvPicPr>
          <p:nvPr/>
        </p:nvPicPr>
        <p:blipFill>
          <a:blip r:embed="rId3">
            <a:clrChange>
              <a:clrFrom>
                <a:srgbClr val="FFFFFF"/>
              </a:clrFrom>
              <a:clrTo>
                <a:srgbClr val="FFFFFF">
                  <a:alpha val="0"/>
                </a:srgbClr>
              </a:clrTo>
            </a:clrChange>
            <a:duotone>
              <a:prstClr val="black"/>
              <a:schemeClr val="accent1">
                <a:tint val="45000"/>
                <a:satMod val="400000"/>
              </a:schemeClr>
            </a:duotone>
          </a:blip>
          <a:stretch>
            <a:fillRect/>
          </a:stretch>
        </p:blipFill>
        <p:spPr>
          <a:xfrm>
            <a:off x="7698580" y="1945994"/>
            <a:ext cx="4180351" cy="3056453"/>
          </a:xfrm>
          <a:prstGeom prst="rect">
            <a:avLst/>
          </a:prstGeom>
        </p:spPr>
      </p:pic>
      <p:pic>
        <p:nvPicPr>
          <p:cNvPr id="7" name="图片 6">
            <a:extLst>
              <a:ext uri="{FF2B5EF4-FFF2-40B4-BE49-F238E27FC236}">
                <a16:creationId xmlns:a16="http://schemas.microsoft.com/office/drawing/2014/main" xmlns="" id="{CF91997C-EECF-4ED9-982A-F0B3921047D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23758" y="5274895"/>
            <a:ext cx="1677567" cy="473959"/>
          </a:xfrm>
          <a:prstGeom prst="rect">
            <a:avLst/>
          </a:prstGeom>
        </p:spPr>
      </p:pic>
    </p:spTree>
    <p:extLst>
      <p:ext uri="{BB962C8B-B14F-4D97-AF65-F5344CB8AC3E}">
        <p14:creationId xmlns:p14="http://schemas.microsoft.com/office/powerpoint/2010/main" val="11404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二、二叉排序树（删除）</a:t>
            </a:r>
            <a:endParaRPr lang="en-US" altLang="zh-CN" sz="2800" dirty="0"/>
          </a:p>
          <a:p>
            <a:pPr lvl="1"/>
            <a:r>
              <a:rPr lang="en-US" altLang="zh-CN" sz="2600" dirty="0"/>
              <a:t>2. </a:t>
            </a:r>
            <a:r>
              <a:rPr lang="zh-CN" altLang="en-US" sz="2600" dirty="0"/>
              <a:t>被删除结点只有左子树或者右子树</a:t>
            </a:r>
            <a:endParaRPr lang="en-US" altLang="zh-CN" sz="2600" dirty="0"/>
          </a:p>
          <a:p>
            <a:pPr lvl="2"/>
            <a:r>
              <a:rPr lang="zh-CN" altLang="en-US" sz="2400" dirty="0"/>
              <a:t>删除结点，让其双亲结点指向其左孩子或右孩子，即用它的孩子替代它。</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17</a:t>
            </a:fld>
            <a:endParaRPr lang="zh-CN" altLang="en-US"/>
          </a:p>
        </p:txBody>
      </p:sp>
      <p:pic>
        <p:nvPicPr>
          <p:cNvPr id="5" name="图片 4">
            <a:extLst>
              <a:ext uri="{FF2B5EF4-FFF2-40B4-BE49-F238E27FC236}">
                <a16:creationId xmlns:a16="http://schemas.microsoft.com/office/drawing/2014/main" xmlns="" id="{143693C4-40C0-48E9-BE68-EAB14AEFA7BF}"/>
              </a:ext>
            </a:extLst>
          </p:cNvPr>
          <p:cNvPicPr>
            <a:picLocks noChangeAspect="1"/>
          </p:cNvPicPr>
          <p:nvPr/>
        </p:nvPicPr>
        <p:blipFill rotWithShape="1">
          <a:blip r:embed="rId3">
            <a:clrChange>
              <a:clrFrom>
                <a:srgbClr val="FFFFFF"/>
              </a:clrFrom>
              <a:clrTo>
                <a:srgbClr val="FFFFFF">
                  <a:alpha val="0"/>
                </a:srgbClr>
              </a:clrTo>
            </a:clrChange>
          </a:blip>
          <a:srcRect b="14438"/>
          <a:stretch/>
        </p:blipFill>
        <p:spPr>
          <a:xfrm>
            <a:off x="609852" y="3981065"/>
            <a:ext cx="2593436" cy="2072416"/>
          </a:xfrm>
          <a:prstGeom prst="rect">
            <a:avLst/>
          </a:prstGeom>
        </p:spPr>
      </p:pic>
      <p:pic>
        <p:nvPicPr>
          <p:cNvPr id="9" name="图片 8">
            <a:extLst>
              <a:ext uri="{FF2B5EF4-FFF2-40B4-BE49-F238E27FC236}">
                <a16:creationId xmlns:a16="http://schemas.microsoft.com/office/drawing/2014/main" xmlns="" id="{0A0D4E96-E545-4462-9DA6-A74B0D35B4F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0852" y="5067278"/>
            <a:ext cx="694753" cy="290533"/>
          </a:xfrm>
          <a:prstGeom prst="rect">
            <a:avLst/>
          </a:prstGeom>
        </p:spPr>
      </p:pic>
      <p:pic>
        <p:nvPicPr>
          <p:cNvPr id="10" name="图片 9">
            <a:extLst>
              <a:ext uri="{FF2B5EF4-FFF2-40B4-BE49-F238E27FC236}">
                <a16:creationId xmlns:a16="http://schemas.microsoft.com/office/drawing/2014/main" xmlns="" id="{597B0B97-EAF5-4AF7-B45F-082B05831B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36998" y="5135933"/>
            <a:ext cx="1347097" cy="240327"/>
          </a:xfrm>
          <a:prstGeom prst="rect">
            <a:avLst/>
          </a:prstGeom>
        </p:spPr>
      </p:pic>
      <p:pic>
        <p:nvPicPr>
          <p:cNvPr id="11" name="图片 10">
            <a:extLst>
              <a:ext uri="{FF2B5EF4-FFF2-40B4-BE49-F238E27FC236}">
                <a16:creationId xmlns:a16="http://schemas.microsoft.com/office/drawing/2014/main" xmlns="" id="{BE90749A-47B2-45AA-B403-D3A55FC235E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525217" y="3972922"/>
            <a:ext cx="2710471" cy="2188712"/>
          </a:xfrm>
          <a:prstGeom prst="rect">
            <a:avLst/>
          </a:prstGeom>
        </p:spPr>
      </p:pic>
      <p:pic>
        <p:nvPicPr>
          <p:cNvPr id="12" name="图片 11">
            <a:extLst>
              <a:ext uri="{FF2B5EF4-FFF2-40B4-BE49-F238E27FC236}">
                <a16:creationId xmlns:a16="http://schemas.microsoft.com/office/drawing/2014/main" xmlns="" id="{13448FF6-C598-4642-8F72-9F2828FD69C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994938" y="3931027"/>
            <a:ext cx="2320209" cy="2172492"/>
          </a:xfrm>
          <a:prstGeom prst="rect">
            <a:avLst/>
          </a:prstGeom>
        </p:spPr>
      </p:pic>
      <p:pic>
        <p:nvPicPr>
          <p:cNvPr id="13" name="图片 12">
            <a:extLst>
              <a:ext uri="{FF2B5EF4-FFF2-40B4-BE49-F238E27FC236}">
                <a16:creationId xmlns:a16="http://schemas.microsoft.com/office/drawing/2014/main" xmlns="" id="{D5F88E14-8195-46B6-981F-40847EC01B0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04536" y="5117484"/>
            <a:ext cx="1379684" cy="277226"/>
          </a:xfrm>
          <a:prstGeom prst="rect">
            <a:avLst/>
          </a:prstGeom>
        </p:spPr>
      </p:pic>
    </p:spTree>
    <p:extLst>
      <p:ext uri="{BB962C8B-B14F-4D97-AF65-F5344CB8AC3E}">
        <p14:creationId xmlns:p14="http://schemas.microsoft.com/office/powerpoint/2010/main" val="346167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二、二叉排序树（删除）</a:t>
            </a:r>
            <a:endParaRPr lang="en-US" altLang="zh-CN" sz="2800" dirty="0"/>
          </a:p>
          <a:p>
            <a:pPr lvl="1"/>
            <a:r>
              <a:rPr lang="en-US" altLang="zh-CN" sz="2600" dirty="0"/>
              <a:t>3. </a:t>
            </a:r>
            <a:r>
              <a:rPr lang="zh-CN" altLang="en-US" sz="2600" dirty="0"/>
              <a:t>被删除结点</a:t>
            </a:r>
            <a:r>
              <a:rPr lang="en-US" altLang="zh-CN" sz="2600" dirty="0"/>
              <a:t>p</a:t>
            </a:r>
            <a:r>
              <a:rPr lang="zh-CN" altLang="en-US" sz="2600" dirty="0"/>
              <a:t>既有左子树又有右子树（举例）</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18</a:t>
            </a:fld>
            <a:endParaRPr lang="zh-CN" altLang="en-US"/>
          </a:p>
        </p:txBody>
      </p:sp>
      <p:pic>
        <p:nvPicPr>
          <p:cNvPr id="5" name="图片 4">
            <a:extLst>
              <a:ext uri="{FF2B5EF4-FFF2-40B4-BE49-F238E27FC236}">
                <a16:creationId xmlns:a16="http://schemas.microsoft.com/office/drawing/2014/main" xmlns="" id="{AC2D668A-E8B4-4A6F-BC60-16892F629D2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0060" y="3592381"/>
            <a:ext cx="3166968" cy="2395881"/>
          </a:xfrm>
          <a:prstGeom prst="rect">
            <a:avLst/>
          </a:prstGeom>
        </p:spPr>
      </p:pic>
      <p:pic>
        <p:nvPicPr>
          <p:cNvPr id="9" name="图片 8">
            <a:extLst>
              <a:ext uri="{FF2B5EF4-FFF2-40B4-BE49-F238E27FC236}">
                <a16:creationId xmlns:a16="http://schemas.microsoft.com/office/drawing/2014/main" xmlns="" id="{4E2E635E-D3C0-4D66-9D41-7353AE72BB4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167" y="5181599"/>
            <a:ext cx="669786" cy="322715"/>
          </a:xfrm>
          <a:prstGeom prst="rect">
            <a:avLst/>
          </a:prstGeom>
        </p:spPr>
      </p:pic>
      <p:pic>
        <p:nvPicPr>
          <p:cNvPr id="10" name="图片 9">
            <a:extLst>
              <a:ext uri="{FF2B5EF4-FFF2-40B4-BE49-F238E27FC236}">
                <a16:creationId xmlns:a16="http://schemas.microsoft.com/office/drawing/2014/main" xmlns="" id="{455CB8E7-798A-40B6-9EA1-3C0CCDB23D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61251" y="3592381"/>
            <a:ext cx="2983930" cy="2420146"/>
          </a:xfrm>
          <a:prstGeom prst="rect">
            <a:avLst/>
          </a:prstGeom>
        </p:spPr>
      </p:pic>
      <p:pic>
        <p:nvPicPr>
          <p:cNvPr id="11" name="图片 10">
            <a:extLst>
              <a:ext uri="{FF2B5EF4-FFF2-40B4-BE49-F238E27FC236}">
                <a16:creationId xmlns:a16="http://schemas.microsoft.com/office/drawing/2014/main" xmlns="" id="{726A95EA-2759-4C0E-9F70-C3C53E78970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32721" y="4484042"/>
            <a:ext cx="1609514" cy="326933"/>
          </a:xfrm>
          <a:prstGeom prst="rect">
            <a:avLst/>
          </a:prstGeom>
        </p:spPr>
      </p:pic>
      <p:pic>
        <p:nvPicPr>
          <p:cNvPr id="12" name="图片 11">
            <a:extLst>
              <a:ext uri="{FF2B5EF4-FFF2-40B4-BE49-F238E27FC236}">
                <a16:creationId xmlns:a16="http://schemas.microsoft.com/office/drawing/2014/main" xmlns="" id="{72D8A3BB-D61A-46AB-AFFD-1922343C85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15110" y="3535905"/>
            <a:ext cx="3166968" cy="2498386"/>
          </a:xfrm>
          <a:prstGeom prst="rect">
            <a:avLst/>
          </a:prstGeom>
        </p:spPr>
      </p:pic>
      <p:pic>
        <p:nvPicPr>
          <p:cNvPr id="13" name="图片 12">
            <a:extLst>
              <a:ext uri="{FF2B5EF4-FFF2-40B4-BE49-F238E27FC236}">
                <a16:creationId xmlns:a16="http://schemas.microsoft.com/office/drawing/2014/main" xmlns="" id="{18F29BD5-5EB9-4CD6-9AF1-AD05EA5FA74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720909" y="3149138"/>
            <a:ext cx="1435545" cy="345914"/>
          </a:xfrm>
          <a:prstGeom prst="rect">
            <a:avLst/>
          </a:prstGeom>
        </p:spPr>
      </p:pic>
    </p:spTree>
    <p:extLst>
      <p:ext uri="{BB962C8B-B14F-4D97-AF65-F5344CB8AC3E}">
        <p14:creationId xmlns:p14="http://schemas.microsoft.com/office/powerpoint/2010/main" val="22969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二、二叉排序树（删除）</a:t>
            </a:r>
            <a:endParaRPr lang="en-US" altLang="zh-CN" sz="2800" dirty="0"/>
          </a:p>
          <a:p>
            <a:pPr lvl="1"/>
            <a:r>
              <a:rPr lang="en-US" altLang="zh-CN" sz="2600" dirty="0"/>
              <a:t>3. </a:t>
            </a:r>
            <a:r>
              <a:rPr lang="zh-CN" altLang="en-US" sz="2600" dirty="0"/>
              <a:t>被删除结点</a:t>
            </a:r>
            <a:r>
              <a:rPr lang="en-US" altLang="zh-CN" sz="2600" dirty="0"/>
              <a:t>p</a:t>
            </a:r>
            <a:r>
              <a:rPr lang="zh-CN" altLang="en-US" sz="2600" dirty="0"/>
              <a:t>既有左子树又有右子树</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19</a:t>
            </a:fld>
            <a:endParaRPr lang="zh-CN" altLang="en-US"/>
          </a:p>
        </p:txBody>
      </p:sp>
      <p:pic>
        <p:nvPicPr>
          <p:cNvPr id="6" name="图片 5">
            <a:extLst>
              <a:ext uri="{FF2B5EF4-FFF2-40B4-BE49-F238E27FC236}">
                <a16:creationId xmlns:a16="http://schemas.microsoft.com/office/drawing/2014/main" xmlns="" id="{70A7A8CE-7E98-444B-894C-9CB3D5DC47A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75712" y="2101572"/>
            <a:ext cx="2797810" cy="3772260"/>
          </a:xfrm>
          <a:prstGeom prst="rect">
            <a:avLst/>
          </a:prstGeom>
        </p:spPr>
      </p:pic>
      <p:pic>
        <p:nvPicPr>
          <p:cNvPr id="7" name="图片 6">
            <a:extLst>
              <a:ext uri="{FF2B5EF4-FFF2-40B4-BE49-F238E27FC236}">
                <a16:creationId xmlns:a16="http://schemas.microsoft.com/office/drawing/2014/main" xmlns="" id="{2495745E-D513-44E3-A405-8023497BB1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15467" y="3728720"/>
            <a:ext cx="4885469" cy="1911432"/>
          </a:xfrm>
          <a:prstGeom prst="rect">
            <a:avLst/>
          </a:prstGeom>
        </p:spPr>
      </p:pic>
    </p:spTree>
    <p:extLst>
      <p:ext uri="{BB962C8B-B14F-4D97-AF65-F5344CB8AC3E}">
        <p14:creationId xmlns:p14="http://schemas.microsoft.com/office/powerpoint/2010/main" val="22144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a:t>
            </a:r>
            <a:endParaRPr lang="en-US" altLang="zh-CN" sz="2800" dirty="0"/>
          </a:p>
          <a:p>
            <a:pPr lvl="1"/>
            <a:r>
              <a:rPr lang="zh-CN" altLang="en-US" sz="2800" dirty="0"/>
              <a:t>分块查找是一种分块有序表（或称 索引顺序表）的查找，</a:t>
            </a:r>
            <a:endParaRPr lang="en-US" altLang="zh-CN" sz="2800" dirty="0"/>
          </a:p>
          <a:p>
            <a:pPr marL="457200" lvl="1" indent="0">
              <a:buNone/>
            </a:pPr>
            <a:r>
              <a:rPr lang="en-US" altLang="zh-CN" sz="2800" dirty="0"/>
              <a:t>                   </a:t>
            </a:r>
            <a:r>
              <a:rPr lang="zh-CN" altLang="en-US" sz="2800" dirty="0"/>
              <a:t>是顺序查找和折半查找的简单结合。</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a:t>
            </a:fld>
            <a:endParaRPr lang="zh-CN" altLang="en-US"/>
          </a:p>
        </p:txBody>
      </p:sp>
      <p:pic>
        <p:nvPicPr>
          <p:cNvPr id="7" name="图片 6">
            <a:extLst>
              <a:ext uri="{FF2B5EF4-FFF2-40B4-BE49-F238E27FC236}">
                <a16:creationId xmlns:a16="http://schemas.microsoft.com/office/drawing/2014/main" xmlns="" id="{277A48DB-1411-4C7E-B97D-3393DDA9D6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4240" y="4166793"/>
            <a:ext cx="8354785" cy="941984"/>
          </a:xfrm>
          <a:prstGeom prst="rect">
            <a:avLst/>
          </a:prstGeom>
        </p:spPr>
      </p:pic>
      <p:pic>
        <p:nvPicPr>
          <p:cNvPr id="9" name="图片 8">
            <a:extLst>
              <a:ext uri="{FF2B5EF4-FFF2-40B4-BE49-F238E27FC236}">
                <a16:creationId xmlns:a16="http://schemas.microsoft.com/office/drawing/2014/main" xmlns="" id="{9CE11013-EEB2-48C4-8247-57C17A2517B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5108777"/>
            <a:ext cx="8964386" cy="992223"/>
          </a:xfrm>
          <a:prstGeom prst="rect">
            <a:avLst/>
          </a:prstGeom>
        </p:spPr>
      </p:pic>
    </p:spTree>
    <p:extLst>
      <p:ext uri="{BB962C8B-B14F-4D97-AF65-F5344CB8AC3E}">
        <p14:creationId xmlns:p14="http://schemas.microsoft.com/office/powerpoint/2010/main" val="29662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二、二叉排序树（性能分析）</a:t>
            </a:r>
            <a:endParaRPr lang="en-US" altLang="zh-CN" sz="2800" dirty="0"/>
          </a:p>
          <a:p>
            <a:pPr lvl="1"/>
            <a:r>
              <a:rPr lang="zh-CN" altLang="en-US" sz="2600" dirty="0"/>
              <a:t>在最好的情况下，二叉排序树可以近似于一个完全二叉树，</a:t>
            </a:r>
            <a:endParaRPr lang="en-US" altLang="zh-CN" sz="2600" dirty="0"/>
          </a:p>
          <a:p>
            <a:pPr marL="457200" lvl="1" indent="0">
              <a:buNone/>
            </a:pPr>
            <a:r>
              <a:rPr lang="en-US" altLang="zh-CN" sz="2600" dirty="0"/>
              <a:t>   </a:t>
            </a:r>
            <a:r>
              <a:rPr lang="zh-CN" altLang="en-US" sz="2600" dirty="0"/>
              <a:t>其时间复杂度为 </a:t>
            </a:r>
            <a:r>
              <a:rPr lang="en-US" altLang="zh-CN" sz="2600" dirty="0"/>
              <a:t>O</a:t>
            </a:r>
            <a:r>
              <a:rPr lang="zh-CN" altLang="en-US" sz="2600" dirty="0"/>
              <a:t>（</a:t>
            </a:r>
            <a:r>
              <a:rPr lang="en-US" altLang="zh-CN" sz="2600" dirty="0"/>
              <a:t>log</a:t>
            </a:r>
            <a:r>
              <a:rPr lang="en-US" altLang="zh-CN" sz="2600" baseline="-25000" dirty="0"/>
              <a:t>2</a:t>
            </a:r>
            <a:r>
              <a:rPr lang="en-US" altLang="zh-CN" sz="2600" dirty="0"/>
              <a:t>n</a:t>
            </a:r>
            <a:r>
              <a:rPr lang="zh-CN" altLang="en-US" sz="2600" dirty="0"/>
              <a:t>）</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20</a:t>
            </a:fld>
            <a:endParaRPr lang="zh-CN" altLang="en-US"/>
          </a:p>
        </p:txBody>
      </p:sp>
      <p:pic>
        <p:nvPicPr>
          <p:cNvPr id="6" name="图片 5">
            <a:extLst>
              <a:ext uri="{FF2B5EF4-FFF2-40B4-BE49-F238E27FC236}">
                <a16:creationId xmlns:a16="http://schemas.microsoft.com/office/drawing/2014/main" xmlns="" id="{0512BEBA-FBC7-4CEA-B032-8A2337433B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57385" y="3480271"/>
            <a:ext cx="5380349" cy="2573210"/>
          </a:xfrm>
          <a:prstGeom prst="rect">
            <a:avLst/>
          </a:prstGeom>
        </p:spPr>
      </p:pic>
    </p:spTree>
    <p:extLst>
      <p:ext uri="{BB962C8B-B14F-4D97-AF65-F5344CB8AC3E}">
        <p14:creationId xmlns:p14="http://schemas.microsoft.com/office/powerpoint/2010/main" val="411699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二、二叉排序树（性能分析）</a:t>
            </a:r>
            <a:endParaRPr lang="en-US" altLang="zh-CN" sz="2800" dirty="0"/>
          </a:p>
          <a:p>
            <a:pPr lvl="1"/>
            <a:r>
              <a:rPr lang="zh-CN" altLang="en-US" sz="2600" dirty="0"/>
              <a:t>在最坏的情况下，</a:t>
            </a:r>
            <a:endParaRPr lang="en-US" altLang="zh-CN" sz="2600" dirty="0"/>
          </a:p>
          <a:p>
            <a:pPr marL="457200" lvl="1" indent="0">
              <a:buNone/>
            </a:pPr>
            <a:r>
              <a:rPr lang="en-US" altLang="zh-CN" sz="2600" dirty="0"/>
              <a:t>   </a:t>
            </a:r>
            <a:r>
              <a:rPr lang="zh-CN" altLang="en-US" sz="2600" dirty="0"/>
              <a:t>二叉排序树可以近似于一个线性表，</a:t>
            </a:r>
            <a:endParaRPr lang="en-US" altLang="zh-CN" sz="2600" dirty="0"/>
          </a:p>
          <a:p>
            <a:pPr marL="457200" lvl="1" indent="0">
              <a:buNone/>
            </a:pPr>
            <a:r>
              <a:rPr lang="en-US" altLang="zh-CN" sz="2600" dirty="0"/>
              <a:t>   </a:t>
            </a:r>
            <a:r>
              <a:rPr lang="zh-CN" altLang="en-US" sz="2600" dirty="0"/>
              <a:t>其时间复杂度为 </a:t>
            </a:r>
            <a:r>
              <a:rPr lang="en-US" altLang="zh-CN" sz="2600" dirty="0"/>
              <a:t>O</a:t>
            </a:r>
            <a:r>
              <a:rPr lang="zh-CN" altLang="en-US" sz="2600" dirty="0"/>
              <a:t>（</a:t>
            </a:r>
            <a:r>
              <a:rPr lang="en-US" altLang="zh-CN" sz="2600" dirty="0"/>
              <a:t>n</a:t>
            </a:r>
            <a:r>
              <a:rPr lang="zh-CN" altLang="en-US" sz="2600" dirty="0"/>
              <a:t>）</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21</a:t>
            </a:fld>
            <a:endParaRPr lang="zh-CN" altLang="en-US"/>
          </a:p>
        </p:txBody>
      </p:sp>
      <p:pic>
        <p:nvPicPr>
          <p:cNvPr id="5" name="图片 4">
            <a:extLst>
              <a:ext uri="{FF2B5EF4-FFF2-40B4-BE49-F238E27FC236}">
                <a16:creationId xmlns:a16="http://schemas.microsoft.com/office/drawing/2014/main" xmlns="" id="{7E667FFA-DC13-4DFF-A0F6-6F9447A17D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56880" y="225218"/>
            <a:ext cx="3339424" cy="5971778"/>
          </a:xfrm>
          <a:prstGeom prst="rect">
            <a:avLst/>
          </a:prstGeom>
        </p:spPr>
      </p:pic>
    </p:spTree>
    <p:extLst>
      <p:ext uri="{BB962C8B-B14F-4D97-AF65-F5344CB8AC3E}">
        <p14:creationId xmlns:p14="http://schemas.microsoft.com/office/powerpoint/2010/main" val="16859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二、二叉排序树（特性）</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22</a:t>
            </a:fld>
            <a:endParaRPr lang="zh-CN" altLang="en-US"/>
          </a:p>
        </p:txBody>
      </p:sp>
      <p:pic>
        <p:nvPicPr>
          <p:cNvPr id="6" name="图片 5">
            <a:extLst>
              <a:ext uri="{FF2B5EF4-FFF2-40B4-BE49-F238E27FC236}">
                <a16:creationId xmlns:a16="http://schemas.microsoft.com/office/drawing/2014/main" xmlns="" id="{E9307D35-1C9B-4055-BDF7-6F1E3D0CCE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6939" y="2889197"/>
            <a:ext cx="7848864" cy="854654"/>
          </a:xfrm>
          <a:prstGeom prst="rect">
            <a:avLst/>
          </a:prstGeom>
        </p:spPr>
      </p:pic>
      <p:pic>
        <p:nvPicPr>
          <p:cNvPr id="7" name="图片 6">
            <a:extLst>
              <a:ext uri="{FF2B5EF4-FFF2-40B4-BE49-F238E27FC236}">
                <a16:creationId xmlns:a16="http://schemas.microsoft.com/office/drawing/2014/main" xmlns="" id="{92F2F989-B81F-43DD-931A-297691D8C5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5839" y="4804482"/>
            <a:ext cx="7848864" cy="1273568"/>
          </a:xfrm>
          <a:prstGeom prst="rect">
            <a:avLst/>
          </a:prstGeom>
        </p:spPr>
      </p:pic>
      <p:pic>
        <p:nvPicPr>
          <p:cNvPr id="9" name="图片 8">
            <a:extLst>
              <a:ext uri="{FF2B5EF4-FFF2-40B4-BE49-F238E27FC236}">
                <a16:creationId xmlns:a16="http://schemas.microsoft.com/office/drawing/2014/main" xmlns="" id="{4D52C1E3-93BD-4B20-833F-4847789482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06639" y="3780458"/>
            <a:ext cx="7949464" cy="854655"/>
          </a:xfrm>
          <a:prstGeom prst="rect">
            <a:avLst/>
          </a:prstGeom>
        </p:spPr>
      </p:pic>
    </p:spTree>
    <p:extLst>
      <p:ext uri="{BB962C8B-B14F-4D97-AF65-F5344CB8AC3E}">
        <p14:creationId xmlns:p14="http://schemas.microsoft.com/office/powerpoint/2010/main" val="227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二、二叉排序树（特性）</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23</a:t>
            </a:fld>
            <a:endParaRPr lang="zh-CN" altLang="en-US"/>
          </a:p>
        </p:txBody>
      </p:sp>
      <p:pic>
        <p:nvPicPr>
          <p:cNvPr id="5" name="图片 4">
            <a:extLst>
              <a:ext uri="{FF2B5EF4-FFF2-40B4-BE49-F238E27FC236}">
                <a16:creationId xmlns:a16="http://schemas.microsoft.com/office/drawing/2014/main" xmlns="" id="{9F25F761-4684-4C2F-AA0E-D733CB816D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73399" y="3211107"/>
            <a:ext cx="3530486" cy="1977072"/>
          </a:xfrm>
          <a:prstGeom prst="rect">
            <a:avLst/>
          </a:prstGeom>
        </p:spPr>
      </p:pic>
      <p:pic>
        <p:nvPicPr>
          <p:cNvPr id="10" name="图片 9">
            <a:extLst>
              <a:ext uri="{FF2B5EF4-FFF2-40B4-BE49-F238E27FC236}">
                <a16:creationId xmlns:a16="http://schemas.microsoft.com/office/drawing/2014/main" xmlns="" id="{461F9C8C-7D10-4825-AF72-E2A1CD96F45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96146" y="225218"/>
            <a:ext cx="3339424" cy="5971778"/>
          </a:xfrm>
          <a:prstGeom prst="rect">
            <a:avLst/>
          </a:prstGeom>
        </p:spPr>
      </p:pic>
    </p:spTree>
    <p:extLst>
      <p:ext uri="{BB962C8B-B14F-4D97-AF65-F5344CB8AC3E}">
        <p14:creationId xmlns:p14="http://schemas.microsoft.com/office/powerpoint/2010/main" val="2922524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一、哈希表（散列表）</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24</a:t>
            </a:fld>
            <a:endParaRPr lang="zh-CN" altLang="en-US"/>
          </a:p>
        </p:txBody>
      </p:sp>
      <p:pic>
        <p:nvPicPr>
          <p:cNvPr id="6" name="图片 5">
            <a:extLst>
              <a:ext uri="{FF2B5EF4-FFF2-40B4-BE49-F238E27FC236}">
                <a16:creationId xmlns:a16="http://schemas.microsoft.com/office/drawing/2014/main" xmlns="" id="{D7D876B8-57BF-4429-AAC8-C67A64526B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3295597"/>
            <a:ext cx="8041904" cy="1787763"/>
          </a:xfrm>
          <a:prstGeom prst="rect">
            <a:avLst/>
          </a:prstGeom>
        </p:spPr>
      </p:pic>
    </p:spTree>
    <p:extLst>
      <p:ext uri="{BB962C8B-B14F-4D97-AF65-F5344CB8AC3E}">
        <p14:creationId xmlns:p14="http://schemas.microsoft.com/office/powerpoint/2010/main" val="13223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399268" cy="4269600"/>
          </a:xfrm>
        </p:spPr>
        <p:txBody>
          <a:bodyPr>
            <a:normAutofit/>
          </a:bodyPr>
          <a:lstStyle/>
          <a:p>
            <a:r>
              <a:rPr lang="zh-CN" altLang="en-US" sz="2800" dirty="0"/>
              <a:t>一、哈希表（函数）</a:t>
            </a:r>
            <a:endParaRPr lang="en-US" altLang="zh-CN" sz="2800" dirty="0"/>
          </a:p>
          <a:p>
            <a:pPr lvl="1"/>
            <a:r>
              <a:rPr lang="zh-CN" altLang="en-US" sz="2600" dirty="0"/>
              <a:t>哈希函数是从关键字空间到存储地址空间的一种映象。</a:t>
            </a:r>
            <a:endParaRPr lang="en-US" altLang="zh-CN" sz="2600" dirty="0"/>
          </a:p>
          <a:p>
            <a:pPr lvl="1"/>
            <a:r>
              <a:rPr lang="zh-CN" altLang="en-US" sz="2600" dirty="0"/>
              <a:t>哈希函数在记录的关键字与记录的存储地址之间建立起一种对应关系，</a:t>
            </a:r>
            <a:endParaRPr lang="en-US" altLang="zh-CN" sz="2400" dirty="0"/>
          </a:p>
          <a:p>
            <a:pPr marL="457200" lvl="1" indent="0">
              <a:buNone/>
            </a:pPr>
            <a:r>
              <a:rPr lang="en-US" altLang="zh-CN" sz="2600" dirty="0"/>
              <a:t>   </a:t>
            </a:r>
            <a:r>
              <a:rPr lang="zh-CN" altLang="en-US" sz="2600" dirty="0"/>
              <a:t>可以写成：           </a:t>
            </a:r>
            <a:endParaRPr lang="en-US" altLang="zh-CN" sz="2600" dirty="0"/>
          </a:p>
          <a:p>
            <a:pPr marL="457200" lvl="1" indent="0">
              <a:buNone/>
            </a:pPr>
            <a:r>
              <a:rPr lang="en-US" altLang="zh-CN" sz="2600" dirty="0"/>
              <a:t>                      </a:t>
            </a:r>
            <a:r>
              <a:rPr lang="zh-CN" altLang="en-US" sz="2600" dirty="0"/>
              <a:t>  </a:t>
            </a:r>
            <a:r>
              <a:rPr lang="en-US" altLang="zh-CN" sz="2400" dirty="0" err="1"/>
              <a:t>addr</a:t>
            </a:r>
            <a:r>
              <a:rPr lang="en-US" altLang="zh-CN" sz="2400" dirty="0"/>
              <a:t>(</a:t>
            </a:r>
            <a:r>
              <a:rPr lang="en-US" altLang="zh-CN" sz="2400" i="1" dirty="0"/>
              <a:t>a</a:t>
            </a:r>
            <a:r>
              <a:rPr lang="en-US" altLang="zh-CN" sz="2400" i="1" baseline="-25000" dirty="0"/>
              <a:t>i</a:t>
            </a:r>
            <a:r>
              <a:rPr lang="en-US" altLang="zh-CN" sz="2400" dirty="0"/>
              <a:t>) = H(key</a:t>
            </a:r>
            <a:r>
              <a:rPr lang="en-US" altLang="zh-CN" sz="2400" i="1" baseline="-25000" dirty="0"/>
              <a:t>i</a:t>
            </a:r>
            <a:r>
              <a:rPr lang="en-US" altLang="zh-CN" sz="2400" dirty="0"/>
              <a:t>)</a:t>
            </a:r>
          </a:p>
          <a:p>
            <a:pPr marL="457200" lvl="1" indent="0">
              <a:buNone/>
            </a:pPr>
            <a:r>
              <a:rPr lang="zh-CN" altLang="en-US" sz="2400" dirty="0"/>
              <a:t>其中，</a:t>
            </a:r>
            <a:r>
              <a:rPr lang="en-US" altLang="zh-CN" sz="2400" dirty="0"/>
              <a:t>H(·)</a:t>
            </a:r>
            <a:r>
              <a:rPr lang="zh-CN" altLang="en-US" sz="2400" dirty="0"/>
              <a:t>称为</a:t>
            </a:r>
            <a:r>
              <a:rPr lang="zh-CN" altLang="en-US" sz="2400" dirty="0">
                <a:solidFill>
                  <a:srgbClr val="FF0000"/>
                </a:solidFill>
              </a:rPr>
              <a:t>哈希函数</a:t>
            </a:r>
            <a:r>
              <a:rPr lang="zh-CN" altLang="en-US" sz="2400" dirty="0"/>
              <a:t>，</a:t>
            </a:r>
            <a:r>
              <a:rPr lang="en-US" altLang="zh-CN" sz="2800" dirty="0"/>
              <a:t> key</a:t>
            </a:r>
            <a:r>
              <a:rPr lang="en-US" altLang="zh-CN" sz="2800" i="1" baseline="-25000" dirty="0"/>
              <a:t>i</a:t>
            </a:r>
            <a:r>
              <a:rPr lang="zh-CN" altLang="en-US" sz="2800" dirty="0"/>
              <a:t>是元素</a:t>
            </a:r>
            <a:r>
              <a:rPr lang="en-US" altLang="zh-CN" sz="2800" i="1" dirty="0"/>
              <a:t>a</a:t>
            </a:r>
            <a:r>
              <a:rPr lang="en-US" altLang="zh-CN" sz="2800" i="1" baseline="-25000" dirty="0"/>
              <a:t>i</a:t>
            </a:r>
            <a:r>
              <a:rPr lang="zh-CN" altLang="en-US" sz="2800" dirty="0"/>
              <a:t>的关键字，</a:t>
            </a:r>
            <a:r>
              <a:rPr lang="en-US" altLang="zh-CN" sz="2800" dirty="0" err="1"/>
              <a:t>addr</a:t>
            </a:r>
            <a:r>
              <a:rPr lang="en-US" altLang="zh-CN" sz="2800" dirty="0"/>
              <a:t>(</a:t>
            </a:r>
            <a:r>
              <a:rPr lang="en-US" altLang="zh-CN" sz="2800" i="1" dirty="0"/>
              <a:t>a</a:t>
            </a:r>
            <a:r>
              <a:rPr lang="en-US" altLang="zh-CN" sz="2800" i="1" baseline="-25000" dirty="0"/>
              <a:t>i</a:t>
            </a:r>
            <a:r>
              <a:rPr lang="en-US" altLang="zh-CN" sz="2800" dirty="0"/>
              <a:t>)</a:t>
            </a:r>
            <a:r>
              <a:rPr lang="zh-CN" altLang="en-US" sz="2800" dirty="0"/>
              <a:t>是该元素的存储地址。</a:t>
            </a:r>
            <a:endParaRPr lang="en-US" altLang="zh-CN" sz="2600" dirty="0">
              <a:solidFill>
                <a:srgbClr val="FF0000"/>
              </a:solidFill>
            </a:endParaRPr>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25</a:t>
            </a:fld>
            <a:endParaRPr lang="zh-CN" altLang="en-US"/>
          </a:p>
        </p:txBody>
      </p:sp>
    </p:spTree>
    <p:extLst>
      <p:ext uri="{BB962C8B-B14F-4D97-AF65-F5344CB8AC3E}">
        <p14:creationId xmlns:p14="http://schemas.microsoft.com/office/powerpoint/2010/main" val="25299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一、哈希表（查找）</a:t>
            </a:r>
            <a:endParaRPr lang="en-US" altLang="zh-CN" sz="2800" dirty="0"/>
          </a:p>
          <a:p>
            <a:pPr lvl="1"/>
            <a:r>
              <a:rPr lang="zh-CN" altLang="en-US" sz="2600" dirty="0"/>
              <a:t>哈希查找也称为散列查找，是利用哈希函数进行查找的过程。</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26</a:t>
            </a:fld>
            <a:endParaRPr lang="zh-CN" altLang="en-US"/>
          </a:p>
        </p:txBody>
      </p:sp>
      <p:pic>
        <p:nvPicPr>
          <p:cNvPr id="5" name="图片 4">
            <a:extLst>
              <a:ext uri="{FF2B5EF4-FFF2-40B4-BE49-F238E27FC236}">
                <a16:creationId xmlns:a16="http://schemas.microsoft.com/office/drawing/2014/main" xmlns="" id="{BCAFEDCF-93C2-45B2-95BA-C5D6FCC444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1579" y="3613986"/>
            <a:ext cx="8524240" cy="883996"/>
          </a:xfrm>
          <a:prstGeom prst="rect">
            <a:avLst/>
          </a:prstGeom>
        </p:spPr>
      </p:pic>
      <p:pic>
        <p:nvPicPr>
          <p:cNvPr id="7" name="图片 6">
            <a:extLst>
              <a:ext uri="{FF2B5EF4-FFF2-40B4-BE49-F238E27FC236}">
                <a16:creationId xmlns:a16="http://schemas.microsoft.com/office/drawing/2014/main" xmlns="" id="{303C0458-F0D3-453C-A36F-97FF88C12B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94111" y="4577533"/>
            <a:ext cx="6043009" cy="446396"/>
          </a:xfrm>
          <a:prstGeom prst="rect">
            <a:avLst/>
          </a:prstGeom>
        </p:spPr>
      </p:pic>
      <p:pic>
        <p:nvPicPr>
          <p:cNvPr id="9" name="图片 8">
            <a:extLst>
              <a:ext uri="{FF2B5EF4-FFF2-40B4-BE49-F238E27FC236}">
                <a16:creationId xmlns:a16="http://schemas.microsoft.com/office/drawing/2014/main" xmlns="" id="{C605A76A-21D1-4664-B574-133B34E6D725}"/>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619885" y="5322879"/>
            <a:ext cx="8776017" cy="471467"/>
          </a:xfrm>
          <a:prstGeom prst="rect">
            <a:avLst/>
          </a:prstGeom>
        </p:spPr>
      </p:pic>
    </p:spTree>
    <p:extLst>
      <p:ext uri="{BB962C8B-B14F-4D97-AF65-F5344CB8AC3E}">
        <p14:creationId xmlns:p14="http://schemas.microsoft.com/office/powerpoint/2010/main" val="21577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一、哈希表（冲突）</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27</a:t>
            </a:fld>
            <a:endParaRPr lang="zh-CN" altLang="en-US"/>
          </a:p>
        </p:txBody>
      </p:sp>
      <p:pic>
        <p:nvPicPr>
          <p:cNvPr id="6" name="图片 5">
            <a:extLst>
              <a:ext uri="{FF2B5EF4-FFF2-40B4-BE49-F238E27FC236}">
                <a16:creationId xmlns:a16="http://schemas.microsoft.com/office/drawing/2014/main" xmlns="" id="{971C750C-3111-442C-BADE-D5D44B3C30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1079" y="2978220"/>
            <a:ext cx="7990717" cy="840810"/>
          </a:xfrm>
          <a:prstGeom prst="rect">
            <a:avLst/>
          </a:prstGeom>
        </p:spPr>
      </p:pic>
      <p:pic>
        <p:nvPicPr>
          <p:cNvPr id="10" name="图片 9">
            <a:extLst>
              <a:ext uri="{FF2B5EF4-FFF2-40B4-BE49-F238E27FC236}">
                <a16:creationId xmlns:a16="http://schemas.microsoft.com/office/drawing/2014/main" xmlns="" id="{45C58474-8E44-429C-A625-9C8991959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1079" y="4328458"/>
            <a:ext cx="7859559" cy="820536"/>
          </a:xfrm>
          <a:prstGeom prst="rect">
            <a:avLst/>
          </a:prstGeom>
        </p:spPr>
      </p:pic>
    </p:spTree>
    <p:extLst>
      <p:ext uri="{BB962C8B-B14F-4D97-AF65-F5344CB8AC3E}">
        <p14:creationId xmlns:p14="http://schemas.microsoft.com/office/powerpoint/2010/main" val="8250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一、哈希表（定义）</a:t>
            </a:r>
            <a:endParaRPr lang="en-US" altLang="zh-CN" sz="2800" dirty="0"/>
          </a:p>
          <a:p>
            <a:pPr lvl="1"/>
            <a:r>
              <a:rPr lang="zh-CN" altLang="en-US" sz="2600" dirty="0"/>
              <a:t>根据设定的</a:t>
            </a:r>
            <a:r>
              <a:rPr lang="zh-CN" altLang="en-US" sz="2600" dirty="0">
                <a:solidFill>
                  <a:srgbClr val="FF0000"/>
                </a:solidFill>
              </a:rPr>
              <a:t>哈希函数</a:t>
            </a:r>
            <a:r>
              <a:rPr lang="zh-CN" altLang="en-US" sz="2600" dirty="0"/>
              <a:t>和</a:t>
            </a:r>
            <a:r>
              <a:rPr lang="zh-CN" altLang="en-US" sz="2600" dirty="0">
                <a:solidFill>
                  <a:srgbClr val="FF0000"/>
                </a:solidFill>
              </a:rPr>
              <a:t>所选中的处理冲突</a:t>
            </a:r>
            <a:r>
              <a:rPr lang="zh-CN" altLang="en-US" sz="2600" dirty="0"/>
              <a:t>的方法，  </a:t>
            </a:r>
            <a:endParaRPr lang="en-US" altLang="zh-CN" sz="2600" dirty="0"/>
          </a:p>
          <a:p>
            <a:pPr marL="457200" lvl="1" indent="0">
              <a:buNone/>
            </a:pPr>
            <a:r>
              <a:rPr lang="en-US" altLang="zh-CN" sz="2600" dirty="0"/>
              <a:t>   </a:t>
            </a:r>
            <a:r>
              <a:rPr lang="zh-CN" altLang="en-US" sz="2600" dirty="0"/>
              <a:t>将一组关键字映象到一个有限的、地址连续的地址集（区间）上，</a:t>
            </a:r>
            <a:endParaRPr lang="en-US" altLang="zh-CN" sz="2600" dirty="0"/>
          </a:p>
          <a:p>
            <a:pPr marL="457200" lvl="1" indent="0">
              <a:buNone/>
            </a:pPr>
            <a:r>
              <a:rPr lang="en-US" altLang="zh-CN" sz="2600" dirty="0"/>
              <a:t>   </a:t>
            </a:r>
            <a:r>
              <a:rPr lang="zh-CN" altLang="en-US" sz="2600" dirty="0"/>
              <a:t>并以关键字在地址集中的“象”作为相应记录在表中的存储位置，</a:t>
            </a:r>
            <a:endParaRPr lang="en-US" altLang="zh-CN" sz="2600" dirty="0"/>
          </a:p>
          <a:p>
            <a:pPr marL="457200" lvl="1" indent="0">
              <a:buNone/>
            </a:pPr>
            <a:r>
              <a:rPr lang="en-US" altLang="zh-CN" sz="2600" dirty="0"/>
              <a:t>   </a:t>
            </a:r>
            <a:r>
              <a:rPr lang="zh-CN" altLang="en-US" sz="2600" dirty="0"/>
              <a:t>如此构造得到的查找表称之为“哈希表”。</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28</a:t>
            </a:fld>
            <a:endParaRPr lang="zh-CN" altLang="en-US"/>
          </a:p>
        </p:txBody>
      </p:sp>
    </p:spTree>
    <p:extLst>
      <p:ext uri="{BB962C8B-B14F-4D97-AF65-F5344CB8AC3E}">
        <p14:creationId xmlns:p14="http://schemas.microsoft.com/office/powerpoint/2010/main" val="43861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a:t>
            </a:r>
            <a:r>
              <a:rPr lang="zh-CN" altLang="en-US" sz="2800" dirty="0">
                <a:solidFill>
                  <a:srgbClr val="FF0000"/>
                </a:solidFill>
              </a:rPr>
              <a:t>均匀性</a:t>
            </a:r>
            <a:r>
              <a:rPr lang="zh-CN" altLang="en-US" sz="2800" dirty="0"/>
              <a:t>）</a:t>
            </a:r>
            <a:endParaRPr lang="en-US" altLang="zh-CN" sz="2800" dirty="0"/>
          </a:p>
          <a:p>
            <a:pPr lvl="1"/>
            <a:r>
              <a:rPr lang="zh-CN" altLang="en-US" sz="2600" dirty="0"/>
              <a:t>通常，关键字集合比较大，包含了所有可能的关键字。</a:t>
            </a:r>
            <a:endParaRPr lang="en-US" altLang="zh-CN" sz="2600" dirty="0"/>
          </a:p>
          <a:p>
            <a:pPr lvl="1"/>
            <a:r>
              <a:rPr lang="zh-CN" altLang="en-US" sz="2600" dirty="0"/>
              <a:t>而地址集相对较小，仅为哈希表中的地址值，比如长度为</a:t>
            </a:r>
            <a:r>
              <a:rPr lang="en-US" altLang="zh-CN" sz="2600" dirty="0"/>
              <a:t>n</a:t>
            </a:r>
            <a:r>
              <a:rPr lang="zh-CN" altLang="en-US" sz="2600" dirty="0"/>
              <a:t>的表长，只有</a:t>
            </a:r>
            <a:r>
              <a:rPr lang="en-US" altLang="zh-CN" sz="2600" dirty="0"/>
              <a:t>n</a:t>
            </a:r>
            <a:r>
              <a:rPr lang="zh-CN" altLang="en-US" sz="2600" dirty="0"/>
              <a:t>个地址。</a:t>
            </a:r>
            <a:endParaRPr lang="en-US" altLang="zh-CN" sz="2600" dirty="0"/>
          </a:p>
          <a:p>
            <a:pPr lvl="1"/>
            <a:r>
              <a:rPr lang="zh-CN" altLang="en-US" sz="2600" dirty="0"/>
              <a:t>一个</a:t>
            </a:r>
            <a:r>
              <a:rPr lang="zh-CN" altLang="en-US" sz="2600" dirty="0">
                <a:solidFill>
                  <a:srgbClr val="FF0000"/>
                </a:solidFill>
              </a:rPr>
              <a:t>好的哈希函数</a:t>
            </a:r>
            <a:r>
              <a:rPr lang="zh-CN" altLang="en-US" sz="2600" dirty="0"/>
              <a:t>，对关键字集合中的任一元素将其映射地址集合中任何地址的概率是相等的。</a:t>
            </a:r>
            <a:endParaRPr lang="en-US" altLang="zh-CN" sz="2600" dirty="0"/>
          </a:p>
          <a:p>
            <a:pPr lvl="1"/>
            <a:r>
              <a:rPr lang="zh-CN" altLang="en-US" sz="2600" dirty="0"/>
              <a:t>即关键字经过哈希函数得到了一个看似“随机”的地址。</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29</a:t>
            </a:fld>
            <a:endParaRPr lang="zh-CN" altLang="en-US"/>
          </a:p>
        </p:txBody>
      </p:sp>
    </p:spTree>
    <p:extLst>
      <p:ext uri="{BB962C8B-B14F-4D97-AF65-F5344CB8AC3E}">
        <p14:creationId xmlns:p14="http://schemas.microsoft.com/office/powerpoint/2010/main" val="31461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三、分块查找（分块有序表）</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a:t>
            </a:fld>
            <a:endParaRPr lang="zh-CN" altLang="en-US"/>
          </a:p>
        </p:txBody>
      </p:sp>
      <p:pic>
        <p:nvPicPr>
          <p:cNvPr id="5" name="图片 4">
            <a:extLst>
              <a:ext uri="{FF2B5EF4-FFF2-40B4-BE49-F238E27FC236}">
                <a16:creationId xmlns:a16="http://schemas.microsoft.com/office/drawing/2014/main" xmlns="" id="{BE3C8A02-82E4-4EA1-8995-0DF43D5998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314" y="2960866"/>
            <a:ext cx="5680342" cy="936267"/>
          </a:xfrm>
          <a:prstGeom prst="rect">
            <a:avLst/>
          </a:prstGeom>
        </p:spPr>
      </p:pic>
      <p:pic>
        <p:nvPicPr>
          <p:cNvPr id="6" name="图片 5">
            <a:extLst>
              <a:ext uri="{FF2B5EF4-FFF2-40B4-BE49-F238E27FC236}">
                <a16:creationId xmlns:a16="http://schemas.microsoft.com/office/drawing/2014/main" xmlns="" id="{66BBAF4A-EFCF-4CA7-B2BA-253344DB328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3216" y="2656990"/>
            <a:ext cx="5036401" cy="1353394"/>
          </a:xfrm>
          <a:prstGeom prst="rect">
            <a:avLst/>
          </a:prstGeom>
        </p:spPr>
      </p:pic>
      <p:pic>
        <p:nvPicPr>
          <p:cNvPr id="11" name="图片 10">
            <a:extLst>
              <a:ext uri="{FF2B5EF4-FFF2-40B4-BE49-F238E27FC236}">
                <a16:creationId xmlns:a16="http://schemas.microsoft.com/office/drawing/2014/main" xmlns="" id="{87E5EF8B-01D7-488B-8B6A-31CDD5F20EE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spTree>
    <p:extLst>
      <p:ext uri="{BB962C8B-B14F-4D97-AF65-F5344CB8AC3E}">
        <p14:creationId xmlns:p14="http://schemas.microsoft.com/office/powerpoint/2010/main" val="206747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63182"/>
            <a:ext cx="11582148" cy="4269600"/>
          </a:xfrm>
        </p:spPr>
        <p:txBody>
          <a:bodyPr>
            <a:normAutofit/>
          </a:bodyPr>
          <a:lstStyle/>
          <a:p>
            <a:r>
              <a:rPr lang="zh-CN" altLang="en-US" sz="2800" dirty="0"/>
              <a:t>二、哈希函数（要求）</a:t>
            </a:r>
            <a:endParaRPr lang="en-US" altLang="zh-CN" sz="2800" dirty="0"/>
          </a:p>
          <a:p>
            <a:pPr lvl="1"/>
            <a:r>
              <a:rPr lang="zh-CN" altLang="en-US" sz="2600" dirty="0"/>
              <a:t>基本要求：</a:t>
            </a:r>
            <a:endParaRPr lang="en-US" altLang="zh-CN" sz="2600" dirty="0"/>
          </a:p>
          <a:p>
            <a:pPr lvl="2"/>
            <a:r>
              <a:rPr lang="zh-CN" altLang="en-US" sz="2400" dirty="0"/>
              <a:t>简单，能在较短时间内计算出结果的。</a:t>
            </a:r>
            <a:endParaRPr lang="en-US" altLang="zh-CN" sz="2400" dirty="0"/>
          </a:p>
          <a:p>
            <a:pPr lvl="2"/>
            <a:r>
              <a:rPr lang="zh-CN" altLang="en-US" sz="2400" dirty="0"/>
              <a:t>哈希函数的定义域要涵盖所有需要存储的关键字。</a:t>
            </a:r>
            <a:endParaRPr lang="en-US" altLang="zh-CN" sz="2400" dirty="0"/>
          </a:p>
          <a:p>
            <a:pPr lvl="2"/>
            <a:r>
              <a:rPr lang="zh-CN" altLang="en-US" sz="2400" dirty="0"/>
              <a:t>哈希函数的值域必须在散列表允许的范围内。</a:t>
            </a:r>
            <a:endParaRPr lang="en-US" altLang="zh-CN" sz="2400" dirty="0"/>
          </a:p>
          <a:p>
            <a:pPr lvl="1"/>
            <a:r>
              <a:rPr lang="zh-CN" altLang="en-US" sz="2600" dirty="0"/>
              <a:t>“好”的哈希函数：</a:t>
            </a:r>
            <a:endParaRPr lang="en-US" altLang="zh-CN" sz="2600" dirty="0"/>
          </a:p>
          <a:p>
            <a:pPr lvl="2"/>
            <a:r>
              <a:rPr lang="zh-CN" altLang="en-US" sz="2400" dirty="0"/>
              <a:t>哈希函数计算出来的地址应能均匀分布在整个地址空间中。</a:t>
            </a:r>
            <a:endParaRPr lang="en-US" altLang="zh-CN" sz="24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第四节 哈希表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30</a:t>
            </a:fld>
            <a:endParaRPr lang="zh-CN" altLang="en-US"/>
          </a:p>
        </p:txBody>
      </p:sp>
    </p:spTree>
    <p:extLst>
      <p:ext uri="{BB962C8B-B14F-4D97-AF65-F5344CB8AC3E}">
        <p14:creationId xmlns:p14="http://schemas.microsoft.com/office/powerpoint/2010/main" val="188911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三、分块查找（举例）</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4</a:t>
            </a:fld>
            <a:endParaRPr lang="zh-CN" altLang="en-US"/>
          </a:p>
        </p:txBody>
      </p:sp>
      <p:pic>
        <p:nvPicPr>
          <p:cNvPr id="11" name="图片 10">
            <a:extLst>
              <a:ext uri="{FF2B5EF4-FFF2-40B4-BE49-F238E27FC236}">
                <a16:creationId xmlns:a16="http://schemas.microsoft.com/office/drawing/2014/main" xmlns="" id="{87E5EF8B-01D7-488B-8B6A-31CDD5F20EE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0925" y="3764102"/>
            <a:ext cx="7820247" cy="2422382"/>
          </a:xfrm>
          <a:prstGeom prst="rect">
            <a:avLst/>
          </a:prstGeom>
        </p:spPr>
      </p:pic>
      <p:pic>
        <p:nvPicPr>
          <p:cNvPr id="7" name="图片 6">
            <a:extLst>
              <a:ext uri="{FF2B5EF4-FFF2-40B4-BE49-F238E27FC236}">
                <a16:creationId xmlns:a16="http://schemas.microsoft.com/office/drawing/2014/main" xmlns="" id="{8B960D3F-7742-4FC9-9102-AFC434B5E1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00702" y="6169283"/>
            <a:ext cx="1963365" cy="651640"/>
          </a:xfrm>
          <a:prstGeom prst="rect">
            <a:avLst/>
          </a:prstGeom>
        </p:spPr>
      </p:pic>
      <p:pic>
        <p:nvPicPr>
          <p:cNvPr id="9" name="图片 8">
            <a:extLst>
              <a:ext uri="{FF2B5EF4-FFF2-40B4-BE49-F238E27FC236}">
                <a16:creationId xmlns:a16="http://schemas.microsoft.com/office/drawing/2014/main" xmlns="" id="{C8A0F7DB-0A8C-4EA9-A981-983B44DFD2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12346" y="2889197"/>
            <a:ext cx="6942826" cy="566286"/>
          </a:xfrm>
          <a:prstGeom prst="rect">
            <a:avLst/>
          </a:prstGeom>
        </p:spPr>
      </p:pic>
      <p:pic>
        <p:nvPicPr>
          <p:cNvPr id="10" name="图片 9">
            <a:extLst>
              <a:ext uri="{FF2B5EF4-FFF2-40B4-BE49-F238E27FC236}">
                <a16:creationId xmlns:a16="http://schemas.microsoft.com/office/drawing/2014/main" xmlns="" id="{CE62FBCB-A692-4107-B080-5C225EEFC7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7957" y="3112462"/>
            <a:ext cx="324173" cy="686041"/>
          </a:xfrm>
          <a:prstGeom prst="rect">
            <a:avLst/>
          </a:prstGeom>
        </p:spPr>
      </p:pic>
      <p:pic>
        <p:nvPicPr>
          <p:cNvPr id="12" name="图片 11">
            <a:extLst>
              <a:ext uri="{FF2B5EF4-FFF2-40B4-BE49-F238E27FC236}">
                <a16:creationId xmlns:a16="http://schemas.microsoft.com/office/drawing/2014/main" xmlns="" id="{4097CC3B-76EA-40FB-9BD2-3F6D78AF899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212346" y="3393485"/>
            <a:ext cx="4656827" cy="872096"/>
          </a:xfrm>
          <a:prstGeom prst="rect">
            <a:avLst/>
          </a:prstGeom>
        </p:spPr>
      </p:pic>
      <p:pic>
        <p:nvPicPr>
          <p:cNvPr id="13" name="图片 12">
            <a:extLst>
              <a:ext uri="{FF2B5EF4-FFF2-40B4-BE49-F238E27FC236}">
                <a16:creationId xmlns:a16="http://schemas.microsoft.com/office/drawing/2014/main" xmlns="" id="{163DC92E-29C4-498D-AC75-2501DDA659BB}"/>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5869173" y="6129749"/>
            <a:ext cx="504174" cy="728251"/>
          </a:xfrm>
          <a:prstGeom prst="rect">
            <a:avLst/>
          </a:prstGeom>
        </p:spPr>
      </p:pic>
      <p:pic>
        <p:nvPicPr>
          <p:cNvPr id="14" name="图片 13">
            <a:extLst>
              <a:ext uri="{FF2B5EF4-FFF2-40B4-BE49-F238E27FC236}">
                <a16:creationId xmlns:a16="http://schemas.microsoft.com/office/drawing/2014/main" xmlns="" id="{C5DC6117-9CB3-423B-986D-BAF595156F64}"/>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6595254" y="6109873"/>
            <a:ext cx="504174" cy="728251"/>
          </a:xfrm>
          <a:prstGeom prst="rect">
            <a:avLst/>
          </a:prstGeom>
        </p:spPr>
      </p:pic>
      <p:pic>
        <p:nvPicPr>
          <p:cNvPr id="15" name="图片 14">
            <a:extLst>
              <a:ext uri="{FF2B5EF4-FFF2-40B4-BE49-F238E27FC236}">
                <a16:creationId xmlns:a16="http://schemas.microsoft.com/office/drawing/2014/main" xmlns="" id="{7459244D-0121-4BE9-AFC4-016CC1991BB2}"/>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73409" y="6109872"/>
            <a:ext cx="504174" cy="728251"/>
          </a:xfrm>
          <a:prstGeom prst="rect">
            <a:avLst/>
          </a:prstGeom>
        </p:spPr>
      </p:pic>
    </p:spTree>
    <p:extLst>
      <p:ext uri="{BB962C8B-B14F-4D97-AF65-F5344CB8AC3E}">
        <p14:creationId xmlns:p14="http://schemas.microsoft.com/office/powerpoint/2010/main" val="44228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三、分块查找（性能分析）</a:t>
            </a:r>
            <a:endParaRPr lang="en-US" altLang="zh-CN" sz="28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第二节 静态查找表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5</a:t>
            </a:fld>
            <a:endParaRPr lang="zh-CN" altLang="en-US"/>
          </a:p>
        </p:txBody>
      </p:sp>
      <p:pic>
        <p:nvPicPr>
          <p:cNvPr id="5" name="图片 4">
            <a:extLst>
              <a:ext uri="{FF2B5EF4-FFF2-40B4-BE49-F238E27FC236}">
                <a16:creationId xmlns:a16="http://schemas.microsoft.com/office/drawing/2014/main" xmlns="" id="{E60D42D2-DD21-40AB-B536-6F7F732E23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5216" y="2931914"/>
            <a:ext cx="6750724" cy="778779"/>
          </a:xfrm>
          <a:prstGeom prst="rect">
            <a:avLst/>
          </a:prstGeom>
        </p:spPr>
      </p:pic>
      <p:pic>
        <p:nvPicPr>
          <p:cNvPr id="6" name="图片 5">
            <a:extLst>
              <a:ext uri="{FF2B5EF4-FFF2-40B4-BE49-F238E27FC236}">
                <a16:creationId xmlns:a16="http://schemas.microsoft.com/office/drawing/2014/main" xmlns="" id="{E918DD74-47E8-4B02-A37C-1982EEB9DA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8595" y="3897314"/>
            <a:ext cx="5576777" cy="795620"/>
          </a:xfrm>
          <a:prstGeom prst="rect">
            <a:avLst/>
          </a:prstGeom>
          <a:ln>
            <a:solidFill>
              <a:srgbClr val="00B0F0"/>
            </a:solidFill>
          </a:ln>
        </p:spPr>
      </p:pic>
      <p:pic>
        <p:nvPicPr>
          <p:cNvPr id="16" name="图片 15">
            <a:extLst>
              <a:ext uri="{FF2B5EF4-FFF2-40B4-BE49-F238E27FC236}">
                <a16:creationId xmlns:a16="http://schemas.microsoft.com/office/drawing/2014/main" xmlns="" id="{9E560CDF-407B-4658-B038-A7D4256DCE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372" y="3850428"/>
            <a:ext cx="5789554" cy="822936"/>
          </a:xfrm>
          <a:prstGeom prst="rect">
            <a:avLst/>
          </a:prstGeom>
          <a:ln>
            <a:solidFill>
              <a:srgbClr val="00B0F0"/>
            </a:solidFill>
          </a:ln>
        </p:spPr>
      </p:pic>
      <p:pic>
        <p:nvPicPr>
          <p:cNvPr id="18" name="图片 17">
            <a:extLst>
              <a:ext uri="{FF2B5EF4-FFF2-40B4-BE49-F238E27FC236}">
                <a16:creationId xmlns:a16="http://schemas.microsoft.com/office/drawing/2014/main" xmlns="" id="{449345BA-D47A-4D5B-8CBE-DF3A35E3C4C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415132" y="5294710"/>
            <a:ext cx="5180479" cy="562422"/>
          </a:xfrm>
          <a:prstGeom prst="rect">
            <a:avLst/>
          </a:prstGeom>
        </p:spPr>
      </p:pic>
    </p:spTree>
    <p:extLst>
      <p:ext uri="{BB962C8B-B14F-4D97-AF65-F5344CB8AC3E}">
        <p14:creationId xmlns:p14="http://schemas.microsoft.com/office/powerpoint/2010/main" val="285702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2" y="2380711"/>
            <a:ext cx="10972296" cy="4269600"/>
          </a:xfrm>
        </p:spPr>
        <p:txBody>
          <a:bodyPr>
            <a:normAutofit/>
          </a:bodyPr>
          <a:lstStyle/>
          <a:p>
            <a:r>
              <a:rPr lang="zh-CN" altLang="en-US" sz="2800" dirty="0"/>
              <a:t>一、动态查找表</a:t>
            </a:r>
            <a:endParaRPr lang="en-US" altLang="zh-CN" sz="2800" dirty="0"/>
          </a:p>
          <a:p>
            <a:pPr lvl="1"/>
            <a:r>
              <a:rPr lang="zh-CN" altLang="en-US" sz="2600" dirty="0"/>
              <a:t>表本身是在查找过程中动态生成的。</a:t>
            </a:r>
            <a:endParaRPr lang="en-US" altLang="zh-CN" sz="2600" dirty="0"/>
          </a:p>
          <a:p>
            <a:pPr lvl="1"/>
            <a:r>
              <a:rPr lang="zh-CN" altLang="en-US" sz="2600" dirty="0"/>
              <a:t>若表中存在着其关键字等于查找关键字</a:t>
            </a:r>
            <a:r>
              <a:rPr lang="en-US" altLang="zh-CN" sz="2600" dirty="0"/>
              <a:t>key</a:t>
            </a:r>
            <a:r>
              <a:rPr lang="zh-CN" altLang="en-US" sz="2600" dirty="0"/>
              <a:t>的记录，则查找成功；</a:t>
            </a:r>
            <a:endParaRPr lang="en-US" altLang="zh-CN" sz="2600" dirty="0"/>
          </a:p>
          <a:p>
            <a:pPr lvl="1"/>
            <a:r>
              <a:rPr lang="zh-CN" altLang="en-US" sz="2600" dirty="0"/>
              <a:t>否则在表中插入关键字为</a:t>
            </a:r>
            <a:r>
              <a:rPr lang="en-US" altLang="zh-CN" sz="2600" dirty="0"/>
              <a:t>key</a:t>
            </a:r>
            <a:r>
              <a:rPr lang="zh-CN" altLang="en-US" sz="2600" dirty="0"/>
              <a:t>的记录。</a:t>
            </a:r>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6</a:t>
            </a:fld>
            <a:endParaRPr lang="zh-CN" altLang="en-US"/>
          </a:p>
        </p:txBody>
      </p:sp>
    </p:spTree>
    <p:extLst>
      <p:ext uri="{BB962C8B-B14F-4D97-AF65-F5344CB8AC3E}">
        <p14:creationId xmlns:p14="http://schemas.microsoft.com/office/powerpoint/2010/main" val="33361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二、二叉排序树（定义）</a:t>
            </a:r>
            <a:endParaRPr lang="en-US" altLang="zh-CN" sz="2800" dirty="0"/>
          </a:p>
          <a:p>
            <a:pPr lvl="1"/>
            <a:r>
              <a:rPr lang="zh-CN" altLang="en-US" sz="2600" dirty="0"/>
              <a:t>二叉排序树是：</a:t>
            </a:r>
            <a:endParaRPr lang="en-US" altLang="zh-CN" sz="2600" dirty="0"/>
          </a:p>
          <a:p>
            <a:pPr lvl="1"/>
            <a:r>
              <a:rPr lang="zh-CN" altLang="en-US" sz="2600" dirty="0"/>
              <a:t>（</a:t>
            </a:r>
            <a:r>
              <a:rPr lang="en-US" altLang="zh-CN" sz="2600" dirty="0"/>
              <a:t>1</a:t>
            </a:r>
            <a:r>
              <a:rPr lang="zh-CN" altLang="en-US" sz="2600" dirty="0"/>
              <a:t>）空树或满足以下条件的二叉树：</a:t>
            </a:r>
            <a:endParaRPr lang="en-US" altLang="zh-CN" sz="2600" dirty="0"/>
          </a:p>
          <a:p>
            <a:pPr lvl="1"/>
            <a:r>
              <a:rPr lang="zh-CN" altLang="en-US" sz="2600" dirty="0"/>
              <a:t>（</a:t>
            </a:r>
            <a:r>
              <a:rPr lang="en-US" altLang="zh-CN" sz="2600" dirty="0"/>
              <a:t>2</a:t>
            </a:r>
            <a:r>
              <a:rPr lang="zh-CN" altLang="en-US" sz="2600" dirty="0"/>
              <a:t>）考察树中任意一个结点，</a:t>
            </a:r>
            <a:endParaRPr lang="en-US" altLang="zh-CN" sz="2600" dirty="0"/>
          </a:p>
          <a:p>
            <a:pPr marL="457200" lvl="1" indent="0">
              <a:buNone/>
            </a:pPr>
            <a:r>
              <a:rPr lang="en-US" altLang="zh-CN" sz="2600" dirty="0"/>
              <a:t>(2-1)</a:t>
            </a:r>
            <a:r>
              <a:rPr lang="zh-CN" altLang="en-US" sz="2600" dirty="0"/>
              <a:t>若其左子树不为空，则左子树上的所有结点的关键字都小于根的关键字</a:t>
            </a:r>
            <a:r>
              <a:rPr lang="en-US" altLang="zh-CN" sz="2600" dirty="0"/>
              <a:t>;</a:t>
            </a:r>
          </a:p>
          <a:p>
            <a:pPr marL="457200" lvl="1" indent="0">
              <a:buNone/>
            </a:pPr>
            <a:r>
              <a:rPr lang="en-US" altLang="zh-CN" sz="2600" dirty="0"/>
              <a:t>(2-2)</a:t>
            </a:r>
            <a:r>
              <a:rPr lang="zh-CN" altLang="en-US" sz="2600" dirty="0"/>
              <a:t>若其右子树不为空，则右子树上的所有结点的关键字都大于根的关键字</a:t>
            </a:r>
            <a:r>
              <a:rPr lang="en-US" altLang="zh-CN" sz="2600" dirty="0"/>
              <a:t>;</a:t>
            </a:r>
          </a:p>
          <a:p>
            <a:pPr marL="457200" lvl="1" indent="0">
              <a:buNone/>
            </a:pPr>
            <a:r>
              <a:rPr lang="en-US" altLang="zh-CN" sz="2600" dirty="0"/>
              <a:t>(2-3)</a:t>
            </a:r>
            <a:r>
              <a:rPr lang="zh-CN" altLang="en-US" sz="2600" dirty="0"/>
              <a:t>其左、右子树也都是二叉排序树。</a:t>
            </a:r>
            <a:endParaRPr lang="en-US" altLang="zh-CN" sz="26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7</a:t>
            </a:fld>
            <a:endParaRPr lang="zh-CN" altLang="en-US"/>
          </a:p>
        </p:txBody>
      </p:sp>
    </p:spTree>
    <p:extLst>
      <p:ext uri="{BB962C8B-B14F-4D97-AF65-F5344CB8AC3E}">
        <p14:creationId xmlns:p14="http://schemas.microsoft.com/office/powerpoint/2010/main" val="370695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8</a:t>
            </a:fld>
            <a:endParaRPr lang="zh-CN" altLang="en-US"/>
          </a:p>
        </p:txBody>
      </p:sp>
      <p:pic>
        <p:nvPicPr>
          <p:cNvPr id="5" name="图片 4">
            <a:extLst>
              <a:ext uri="{FF2B5EF4-FFF2-40B4-BE49-F238E27FC236}">
                <a16:creationId xmlns:a16="http://schemas.microsoft.com/office/drawing/2014/main" xmlns="" id="{2E84E300-6DFB-4686-A4AA-967141F43D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3263" y="2889197"/>
            <a:ext cx="3993527" cy="2961440"/>
          </a:xfrm>
          <a:prstGeom prst="rect">
            <a:avLst/>
          </a:prstGeom>
        </p:spPr>
      </p:pic>
      <p:pic>
        <p:nvPicPr>
          <p:cNvPr id="6" name="图片 5">
            <a:extLst>
              <a:ext uri="{FF2B5EF4-FFF2-40B4-BE49-F238E27FC236}">
                <a16:creationId xmlns:a16="http://schemas.microsoft.com/office/drawing/2014/main" xmlns="" id="{54EA5E4D-B60E-4591-87E5-5C4BC477D1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19042" y="5700124"/>
            <a:ext cx="2161844" cy="476626"/>
          </a:xfrm>
          <a:prstGeom prst="rect">
            <a:avLst/>
          </a:prstGeom>
        </p:spPr>
      </p:pic>
      <p:pic>
        <p:nvPicPr>
          <p:cNvPr id="7" name="图片 6">
            <a:extLst>
              <a:ext uri="{FF2B5EF4-FFF2-40B4-BE49-F238E27FC236}">
                <a16:creationId xmlns:a16="http://schemas.microsoft.com/office/drawing/2014/main" xmlns="" id="{0DD2D744-EF0A-47DB-A3E5-E34FABBDE0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38012" y="2844210"/>
            <a:ext cx="3942982" cy="2796441"/>
          </a:xfrm>
          <a:prstGeom prst="rect">
            <a:avLst/>
          </a:prstGeom>
        </p:spPr>
      </p:pic>
      <p:pic>
        <p:nvPicPr>
          <p:cNvPr id="9" name="图片 8">
            <a:extLst>
              <a:ext uri="{FF2B5EF4-FFF2-40B4-BE49-F238E27FC236}">
                <a16:creationId xmlns:a16="http://schemas.microsoft.com/office/drawing/2014/main" xmlns="" id="{A13756DC-E5F5-495F-BA1D-65D250C31D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90026" y="5635608"/>
            <a:ext cx="2438954" cy="430057"/>
          </a:xfrm>
          <a:prstGeom prst="rect">
            <a:avLst/>
          </a:prstGeom>
        </p:spPr>
      </p:pic>
    </p:spTree>
    <p:extLst>
      <p:ext uri="{BB962C8B-B14F-4D97-AF65-F5344CB8AC3E}">
        <p14:creationId xmlns:p14="http://schemas.microsoft.com/office/powerpoint/2010/main" val="24084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72906D-0082-4C4A-9F50-B6AC46F93A04}"/>
              </a:ext>
            </a:extLst>
          </p:cNvPr>
          <p:cNvSpPr>
            <a:spLocks noGrp="1"/>
          </p:cNvSpPr>
          <p:nvPr>
            <p:ph type="title"/>
          </p:nvPr>
        </p:nvSpPr>
        <p:spPr/>
        <p:txBody>
          <a:bodyPr/>
          <a:lstStyle/>
          <a:p>
            <a:r>
              <a:rPr lang="zh-CN" altLang="en-US" sz="5400" dirty="0"/>
              <a:t>第七章 查找</a:t>
            </a:r>
          </a:p>
        </p:txBody>
      </p:sp>
      <p:sp>
        <p:nvSpPr>
          <p:cNvPr id="3" name="内容占位符 2">
            <a:extLst>
              <a:ext uri="{FF2B5EF4-FFF2-40B4-BE49-F238E27FC236}">
                <a16:creationId xmlns:a16="http://schemas.microsoft.com/office/drawing/2014/main" xmlns="" id="{7E929E9B-23EC-4FC6-AECE-8BA7819265F5}"/>
              </a:ext>
            </a:extLst>
          </p:cNvPr>
          <p:cNvSpPr>
            <a:spLocks noGrp="1"/>
          </p:cNvSpPr>
          <p:nvPr>
            <p:ph idx="1"/>
          </p:nvPr>
        </p:nvSpPr>
        <p:spPr>
          <a:xfrm>
            <a:off x="609851" y="2380711"/>
            <a:ext cx="11670753" cy="4269600"/>
          </a:xfrm>
        </p:spPr>
        <p:txBody>
          <a:bodyPr>
            <a:normAutofit/>
          </a:bodyPr>
          <a:lstStyle/>
          <a:p>
            <a:r>
              <a:rPr lang="zh-CN" altLang="en-US" sz="2800" dirty="0"/>
              <a:t>二、二叉排序树（查找）</a:t>
            </a:r>
            <a:endParaRPr lang="en-US" altLang="zh-CN" sz="2800" dirty="0"/>
          </a:p>
          <a:p>
            <a:pPr lvl="1"/>
            <a:endParaRPr lang="en-US" altLang="zh-CN" sz="2600" dirty="0"/>
          </a:p>
        </p:txBody>
      </p:sp>
      <p:sp>
        <p:nvSpPr>
          <p:cNvPr id="4" name="矩形 3">
            <a:extLst>
              <a:ext uri="{FF2B5EF4-FFF2-40B4-BE49-F238E27FC236}">
                <a16:creationId xmlns:a16="http://schemas.microsoft.com/office/drawing/2014/main" xmlns="" id="{C8B37DDC-AE0A-4D21-81EB-D63DE1FCCB2B}"/>
              </a:ext>
            </a:extLst>
          </p:cNvPr>
          <p:cNvSpPr/>
          <p:nvPr/>
        </p:nvSpPr>
        <p:spPr>
          <a:xfrm>
            <a:off x="4626160" y="1839962"/>
            <a:ext cx="5528883" cy="523220"/>
          </a:xfrm>
          <a:prstGeom prst="rect">
            <a:avLst/>
          </a:prstGeom>
        </p:spPr>
        <p:txBody>
          <a:bodyPr wrap="square">
            <a:spAutoFit/>
          </a:bodyPr>
          <a:lstStyle/>
          <a:p>
            <a:r>
              <a:rPr lang="zh-CN" altLang="en-US" sz="2800" dirty="0"/>
              <a:t>第三节 动态查找表</a:t>
            </a:r>
          </a:p>
        </p:txBody>
      </p:sp>
      <p:sp>
        <p:nvSpPr>
          <p:cNvPr id="8" name="灯片编号占位符 7">
            <a:extLst>
              <a:ext uri="{FF2B5EF4-FFF2-40B4-BE49-F238E27FC236}">
                <a16:creationId xmlns:a16="http://schemas.microsoft.com/office/drawing/2014/main" xmlns="" id="{098E3DA1-7C4B-46CC-B404-C1A1975CA455}"/>
              </a:ext>
            </a:extLst>
          </p:cNvPr>
          <p:cNvSpPr>
            <a:spLocks noGrp="1"/>
          </p:cNvSpPr>
          <p:nvPr>
            <p:ph type="sldNum" sz="quarter" idx="12"/>
          </p:nvPr>
        </p:nvSpPr>
        <p:spPr/>
        <p:txBody>
          <a:bodyPr/>
          <a:lstStyle/>
          <a:p>
            <a:fld id="{9C08A6B1-A78C-47EB-92DF-8648CDD76AF2}" type="slidenum">
              <a:rPr lang="zh-CN" altLang="en-US" smtClean="0"/>
              <a:t>9</a:t>
            </a:fld>
            <a:endParaRPr lang="zh-CN" altLang="en-US"/>
          </a:p>
        </p:txBody>
      </p:sp>
      <p:pic>
        <p:nvPicPr>
          <p:cNvPr id="10" name="图片 9">
            <a:extLst>
              <a:ext uri="{FF2B5EF4-FFF2-40B4-BE49-F238E27FC236}">
                <a16:creationId xmlns:a16="http://schemas.microsoft.com/office/drawing/2014/main" xmlns="" id="{D6DF9ABE-39AA-420B-8D0D-2722815133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2846" y="2931807"/>
            <a:ext cx="4492589" cy="466818"/>
          </a:xfrm>
          <a:prstGeom prst="rect">
            <a:avLst/>
          </a:prstGeom>
        </p:spPr>
      </p:pic>
      <p:pic>
        <p:nvPicPr>
          <p:cNvPr id="11" name="图片 10">
            <a:extLst>
              <a:ext uri="{FF2B5EF4-FFF2-40B4-BE49-F238E27FC236}">
                <a16:creationId xmlns:a16="http://schemas.microsoft.com/office/drawing/2014/main" xmlns="" id="{67A434D0-BB04-4FF3-B7EB-38606252AB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5038" y="3416154"/>
            <a:ext cx="2254102" cy="495902"/>
          </a:xfrm>
          <a:prstGeom prst="rect">
            <a:avLst/>
          </a:prstGeom>
        </p:spPr>
      </p:pic>
      <p:pic>
        <p:nvPicPr>
          <p:cNvPr id="12" name="图片 11">
            <a:extLst>
              <a:ext uri="{FF2B5EF4-FFF2-40B4-BE49-F238E27FC236}">
                <a16:creationId xmlns:a16="http://schemas.microsoft.com/office/drawing/2014/main" xmlns="" id="{8BC2474A-D42E-48C9-B37C-E80F0BB76E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060" y="3925582"/>
            <a:ext cx="3592033" cy="2132770"/>
          </a:xfrm>
          <a:prstGeom prst="rect">
            <a:avLst/>
          </a:prstGeom>
        </p:spPr>
      </p:pic>
      <p:pic>
        <p:nvPicPr>
          <p:cNvPr id="13" name="图片 12">
            <a:extLst>
              <a:ext uri="{FF2B5EF4-FFF2-40B4-BE49-F238E27FC236}">
                <a16:creationId xmlns:a16="http://schemas.microsoft.com/office/drawing/2014/main" xmlns="" id="{6768B2B6-F527-4053-BDA9-6670A30595C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42058" y="2511741"/>
            <a:ext cx="3993527" cy="2961440"/>
          </a:xfrm>
          <a:prstGeom prst="rect">
            <a:avLst/>
          </a:prstGeom>
        </p:spPr>
      </p:pic>
      <p:pic>
        <p:nvPicPr>
          <p:cNvPr id="14" name="图片 13">
            <a:extLst>
              <a:ext uri="{FF2B5EF4-FFF2-40B4-BE49-F238E27FC236}">
                <a16:creationId xmlns:a16="http://schemas.microsoft.com/office/drawing/2014/main" xmlns="" id="{35798FB3-9C56-4801-BDCC-321E792AF71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56412" y="5593179"/>
            <a:ext cx="3682409" cy="460301"/>
          </a:xfrm>
          <a:prstGeom prst="rect">
            <a:avLst/>
          </a:prstGeom>
        </p:spPr>
      </p:pic>
      <p:pic>
        <p:nvPicPr>
          <p:cNvPr id="15" name="图片 14">
            <a:extLst>
              <a:ext uri="{FF2B5EF4-FFF2-40B4-BE49-F238E27FC236}">
                <a16:creationId xmlns:a16="http://schemas.microsoft.com/office/drawing/2014/main" xmlns="" id="{28127795-D1FD-4ADA-BFAD-C5E039B32B17}"/>
              </a:ext>
            </a:extLst>
          </p:cNvPr>
          <p:cNvPicPr>
            <a:picLocks noChangeAspect="1"/>
          </p:cNvPicPr>
          <p:nvPr/>
        </p:nvPicPr>
        <p:blipFill rotWithShape="1">
          <a:blip r:embed="rId8">
            <a:clrChange>
              <a:clrFrom>
                <a:srgbClr val="FFFFFF"/>
              </a:clrFrom>
              <a:clrTo>
                <a:srgbClr val="FFFFFF">
                  <a:alpha val="0"/>
                </a:srgbClr>
              </a:clrTo>
            </a:clrChange>
          </a:blip>
          <a:srcRect r="1436" b="10211"/>
          <a:stretch/>
        </p:blipFill>
        <p:spPr>
          <a:xfrm>
            <a:off x="8665680" y="5637500"/>
            <a:ext cx="2753865" cy="371658"/>
          </a:xfrm>
          <a:prstGeom prst="rect">
            <a:avLst/>
          </a:prstGeom>
        </p:spPr>
      </p:pic>
      <p:cxnSp>
        <p:nvCxnSpPr>
          <p:cNvPr id="18" name="直接箭头连接符 17">
            <a:extLst>
              <a:ext uri="{FF2B5EF4-FFF2-40B4-BE49-F238E27FC236}">
                <a16:creationId xmlns:a16="http://schemas.microsoft.com/office/drawing/2014/main" xmlns="" id="{C67A343A-1F4B-4A95-8EFC-636B41EC0B96}"/>
              </a:ext>
            </a:extLst>
          </p:cNvPr>
          <p:cNvCxnSpPr>
            <a:cxnSpLocks/>
          </p:cNvCxnSpPr>
          <p:nvPr/>
        </p:nvCxnSpPr>
        <p:spPr>
          <a:xfrm flipH="1">
            <a:off x="8149709" y="2511741"/>
            <a:ext cx="446714" cy="32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A2D046BF-DB00-44F5-AAA7-4954E21D50DC}"/>
              </a:ext>
            </a:extLst>
          </p:cNvPr>
          <p:cNvCxnSpPr>
            <a:cxnSpLocks/>
          </p:cNvCxnSpPr>
          <p:nvPr/>
        </p:nvCxnSpPr>
        <p:spPr>
          <a:xfrm>
            <a:off x="8295166" y="3144169"/>
            <a:ext cx="301257" cy="28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8789DDF6-7E99-4E1A-BF3C-DAE6391E367B}"/>
              </a:ext>
            </a:extLst>
          </p:cNvPr>
          <p:cNvCxnSpPr>
            <a:cxnSpLocks/>
          </p:cNvCxnSpPr>
          <p:nvPr/>
        </p:nvCxnSpPr>
        <p:spPr>
          <a:xfrm>
            <a:off x="9188353" y="2641226"/>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xmlns="" id="{36AEFEC3-01FC-49CE-A513-B9E74E7FA3AE}"/>
              </a:ext>
            </a:extLst>
          </p:cNvPr>
          <p:cNvCxnSpPr>
            <a:cxnSpLocks/>
          </p:cNvCxnSpPr>
          <p:nvPr/>
        </p:nvCxnSpPr>
        <p:spPr>
          <a:xfrm>
            <a:off x="9949531" y="3131323"/>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xmlns="" id="{2ECAFAFF-9E43-49B4-9D27-37FC43799FE8}"/>
              </a:ext>
            </a:extLst>
          </p:cNvPr>
          <p:cNvCxnSpPr>
            <a:cxnSpLocks/>
          </p:cNvCxnSpPr>
          <p:nvPr/>
        </p:nvCxnSpPr>
        <p:spPr>
          <a:xfrm>
            <a:off x="10164866" y="4494314"/>
            <a:ext cx="375609" cy="284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xmlns="" id="{3FC7FF07-91C9-41AD-BD5B-6EEAE0209E18}"/>
              </a:ext>
            </a:extLst>
          </p:cNvPr>
          <p:cNvCxnSpPr>
            <a:cxnSpLocks/>
          </p:cNvCxnSpPr>
          <p:nvPr/>
        </p:nvCxnSpPr>
        <p:spPr>
          <a:xfrm flipH="1">
            <a:off x="9768065" y="3898095"/>
            <a:ext cx="274547" cy="275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64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自定义 4">
      <a:majorFont>
        <a:latin typeface="Times New Roman"/>
        <a:ea typeface="宋体"/>
        <a:cs typeface=""/>
      </a:majorFont>
      <a:minorFont>
        <a:latin typeface="Times New Roman"/>
        <a:ea typeface="宋体"/>
        <a:cs typeface=""/>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17479</TotalTime>
  <Words>1108</Words>
  <Application>Microsoft Office PowerPoint</Application>
  <PresentationFormat>宽屏</PresentationFormat>
  <Paragraphs>196</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华文彩云</vt:lpstr>
      <vt:lpstr>华文仿宋</vt:lpstr>
      <vt:lpstr>华文隶书</vt:lpstr>
      <vt:lpstr>宋体</vt:lpstr>
      <vt:lpstr>Arial</vt:lpstr>
      <vt:lpstr>Times New Roman</vt:lpstr>
      <vt:lpstr>画廊</vt:lpstr>
      <vt:lpstr>数据结构</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lpstr>第七章 查找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zhoufei</dc:creator>
  <cp:lastModifiedBy>szu</cp:lastModifiedBy>
  <cp:revision>1059</cp:revision>
  <cp:lastPrinted>2018-09-20T09:36:46Z</cp:lastPrinted>
  <dcterms:created xsi:type="dcterms:W3CDTF">2018-09-04T02:30:21Z</dcterms:created>
  <dcterms:modified xsi:type="dcterms:W3CDTF">2020-12-07T01:53:06Z</dcterms:modified>
</cp:coreProperties>
</file>